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12192000"/>
  <p:embeddedFontLst>
    <p:embeddedFont>
      <p:font typeface="MiSans" panose="020B0604020202020204" charset="-122"/>
      <p:regular r:id="rId15"/>
    </p:embeddedFont>
    <p:embeddedFont>
      <p:font typeface="Liter" panose="020B0604020202020204" charset="0"/>
      <p:regular r:id="rId16"/>
    </p:embeddedFont>
    <p:embeddedFont>
      <p:font typeface="Quattrocento Sans" panose="020B0502050000020003" pitchFamily="34" charset="0"/>
      <p:regular r:id="rId17"/>
      <p:bold r:id="rId18"/>
      <p:italic r:id="rId19"/>
      <p:boldItalic r:id="rId20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8182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584afd2f3da1ac403f1c66dc70a4f5ce1e201d44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821" b="82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A896">
                  <a:alpha val="2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" name="Shape 1"/>
          <p:cNvSpPr/>
          <p:nvPr/>
        </p:nvSpPr>
        <p:spPr>
          <a:xfrm>
            <a:off x="385763" y="996553"/>
            <a:ext cx="3438525" cy="428625"/>
          </a:xfrm>
          <a:custGeom>
            <a:avLst/>
            <a:gdLst/>
            <a:ahLst/>
            <a:cxnLst/>
            <a:rect l="l" t="t" r="r" b="b"/>
            <a:pathLst>
              <a:path w="3438525" h="428625">
                <a:moveTo>
                  <a:pt x="214313" y="0"/>
                </a:moveTo>
                <a:lnTo>
                  <a:pt x="3224213" y="0"/>
                </a:lnTo>
                <a:cubicBezTo>
                  <a:pt x="3342495" y="0"/>
                  <a:pt x="3438525" y="96030"/>
                  <a:pt x="3438525" y="214313"/>
                </a:cubicBezTo>
                <a:lnTo>
                  <a:pt x="3438525" y="214313"/>
                </a:lnTo>
                <a:cubicBezTo>
                  <a:pt x="3438525" y="332595"/>
                  <a:pt x="3342495" y="428625"/>
                  <a:pt x="3224213" y="428625"/>
                </a:cubicBezTo>
                <a:lnTo>
                  <a:pt x="214313" y="428625"/>
                </a:lnTo>
                <a:cubicBezTo>
                  <a:pt x="96030" y="428625"/>
                  <a:pt x="0" y="332595"/>
                  <a:pt x="0" y="214313"/>
                </a:cubicBezTo>
                <a:lnTo>
                  <a:pt x="0" y="214313"/>
                </a:lnTo>
                <a:cubicBezTo>
                  <a:pt x="0" y="96030"/>
                  <a:pt x="96030" y="0"/>
                  <a:pt x="214312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5" name="Text 2"/>
          <p:cNvSpPr/>
          <p:nvPr/>
        </p:nvSpPr>
        <p:spPr>
          <a:xfrm>
            <a:off x="619125" y="1115616"/>
            <a:ext cx="305767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350" b="1" kern="0" spc="135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BIG DATA &amp; MACHINE LEARNING</a:t>
            </a:r>
            <a:endParaRPr lang="fr-FR" sz="1600" noProof="0" dirty="0"/>
          </a:p>
        </p:txBody>
      </p:sp>
      <p:sp>
        <p:nvSpPr>
          <p:cNvPr id="6" name="Text 3"/>
          <p:cNvSpPr/>
          <p:nvPr/>
        </p:nvSpPr>
        <p:spPr>
          <a:xfrm>
            <a:off x="381000" y="1734741"/>
            <a:ext cx="86106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72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Prédiction Boursière</a:t>
            </a:r>
            <a:endParaRPr lang="fr-FR" sz="1600" noProof="0" dirty="0"/>
          </a:p>
          <a:p>
            <a:pPr>
              <a:lnSpc>
                <a:spcPct val="100000"/>
              </a:lnSpc>
            </a:pPr>
            <a:r>
              <a:rPr lang="fr-FR" sz="72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 Temps Réel</a:t>
            </a:r>
            <a:endParaRPr lang="fr-FR" sz="1600" noProof="0" dirty="0"/>
          </a:p>
        </p:txBody>
      </p:sp>
      <p:sp>
        <p:nvSpPr>
          <p:cNvPr id="7" name="Text 4"/>
          <p:cNvSpPr/>
          <p:nvPr/>
        </p:nvSpPr>
        <p:spPr>
          <a:xfrm>
            <a:off x="381000" y="4325541"/>
            <a:ext cx="5676900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2250" noProof="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Utilisant le Sentiment de </a:t>
            </a:r>
            <a:r>
              <a:rPr lang="fr-FR" sz="2250" noProof="0" dirty="0" err="1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r>
              <a:rPr lang="fr-FR" sz="2250" noProof="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et le Big Data</a:t>
            </a:r>
            <a:endParaRPr lang="fr-FR" sz="1600" noProof="0" dirty="0"/>
          </a:p>
        </p:txBody>
      </p:sp>
      <p:sp>
        <p:nvSpPr>
          <p:cNvPr id="8" name="Shape 5"/>
          <p:cNvSpPr/>
          <p:nvPr/>
        </p:nvSpPr>
        <p:spPr>
          <a:xfrm>
            <a:off x="561975" y="6123083"/>
            <a:ext cx="57150" cy="619125"/>
          </a:xfrm>
          <a:custGeom>
            <a:avLst/>
            <a:gdLst/>
            <a:ahLst/>
            <a:cxnLst/>
            <a:rect l="l" t="t" r="r" b="b"/>
            <a:pathLst>
              <a:path w="38100" h="619125">
                <a:moveTo>
                  <a:pt x="0" y="0"/>
                </a:moveTo>
                <a:lnTo>
                  <a:pt x="38100" y="0"/>
                </a:lnTo>
                <a:lnTo>
                  <a:pt x="38100" y="619125"/>
                </a:lnTo>
                <a:lnTo>
                  <a:pt x="0" y="619125"/>
                </a:lnTo>
                <a:lnTo>
                  <a:pt x="0" y="0"/>
                </a:ln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9" name="Text 6"/>
          <p:cNvSpPr/>
          <p:nvPr/>
        </p:nvSpPr>
        <p:spPr>
          <a:xfrm>
            <a:off x="381000" y="5247084"/>
            <a:ext cx="7372350" cy="619125"/>
          </a:xfrm>
          <a:prstGeom prst="rect">
            <a:avLst/>
          </a:prstGeom>
          <a:noFill/>
          <a:ln/>
        </p:spPr>
        <p:txBody>
          <a:bodyPr wrap="square" lIns="30480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50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Système temps réel de bout en bout combinant sentiment social et données de marché boursier pour générer des prédictions en direct</a:t>
            </a:r>
            <a:endParaRPr lang="fr-FR" sz="1600" noProof="0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F703B6D-BE52-CC5D-F45D-3694A7F49AA3}"/>
              </a:ext>
            </a:extLst>
          </p:cNvPr>
          <p:cNvSpPr txBox="1"/>
          <p:nvPr/>
        </p:nvSpPr>
        <p:spPr>
          <a:xfrm>
            <a:off x="619125" y="6046279"/>
            <a:ext cx="7753350" cy="478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  <a:buNone/>
            </a:pPr>
            <a:r>
              <a:rPr lang="fr-FR" sz="1100" b="1" i="0" cap="all" dirty="0" err="1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Presenter</a:t>
            </a:r>
            <a:r>
              <a:rPr lang="fr-FR" sz="1100" b="1" i="0" cap="all" dirty="0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 par : </a:t>
            </a:r>
            <a:r>
              <a:rPr lang="fr-FR" sz="1100" i="0" cap="all" dirty="0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Salma </a:t>
            </a:r>
            <a:r>
              <a:rPr lang="fr-FR" sz="1100" i="0" cap="all" dirty="0" err="1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Hmitti</a:t>
            </a:r>
            <a:r>
              <a:rPr lang="fr-FR" sz="1100" i="0" cap="all" dirty="0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 ,</a:t>
            </a:r>
            <a:r>
              <a:rPr lang="fr-FR" sz="1100" i="0" cap="all" dirty="0" err="1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youssef</a:t>
            </a:r>
            <a:r>
              <a:rPr lang="fr-FR" sz="1100" i="0" cap="all" dirty="0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 El </a:t>
            </a:r>
            <a:r>
              <a:rPr lang="fr-FR" sz="1100" i="0" cap="all" dirty="0" err="1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Hardouzi</a:t>
            </a:r>
            <a:r>
              <a:rPr lang="fr-FR" sz="1100" i="0" cap="all" dirty="0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 ,MOHAMED ENAHARI, Youssef </a:t>
            </a:r>
            <a:r>
              <a:rPr lang="fr-FR" sz="1100" i="0" cap="all" dirty="0" err="1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Mountassir</a:t>
            </a:r>
            <a:r>
              <a:rPr lang="fr-FR" sz="1100" i="0" cap="all" dirty="0">
                <a:solidFill>
                  <a:schemeClr val="bg1"/>
                </a:solidFill>
                <a:effectLst/>
                <a:latin typeface="Quattrocento Sans" panose="020B0502050000020003" pitchFamily="34" charset="0"/>
              </a:rPr>
              <a:t> </a:t>
            </a:r>
            <a:endParaRPr lang="fr-FR" sz="1100" cap="all" dirty="0">
              <a:solidFill>
                <a:schemeClr val="bg1"/>
              </a:solidFill>
              <a:effectLst/>
              <a:latin typeface="Quattrocento Sans" panose="020B0502050000020003" pitchFamily="34" charset="0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4426" y="324426"/>
            <a:ext cx="977283" cy="264347"/>
          </a:xfrm>
          <a:custGeom>
            <a:avLst/>
            <a:gdLst/>
            <a:ahLst/>
            <a:cxnLst/>
            <a:rect l="l" t="t" r="r" b="b"/>
            <a:pathLst>
              <a:path w="977283" h="264347">
                <a:moveTo>
                  <a:pt x="32041" y="0"/>
                </a:moveTo>
                <a:lnTo>
                  <a:pt x="945241" y="0"/>
                </a:lnTo>
                <a:cubicBezTo>
                  <a:pt x="962937" y="0"/>
                  <a:pt x="977283" y="14345"/>
                  <a:pt x="977283" y="32041"/>
                </a:cubicBezTo>
                <a:lnTo>
                  <a:pt x="977283" y="232305"/>
                </a:lnTo>
                <a:cubicBezTo>
                  <a:pt x="977283" y="250001"/>
                  <a:pt x="962937" y="264347"/>
                  <a:pt x="945241" y="264347"/>
                </a:cubicBezTo>
                <a:lnTo>
                  <a:pt x="32041" y="264347"/>
                </a:lnTo>
                <a:cubicBezTo>
                  <a:pt x="14345" y="264347"/>
                  <a:pt x="0" y="250001"/>
                  <a:pt x="0" y="232305"/>
                </a:cubicBezTo>
                <a:lnTo>
                  <a:pt x="0" y="32041"/>
                </a:lnTo>
                <a:cubicBezTo>
                  <a:pt x="0" y="14357"/>
                  <a:pt x="14357" y="0"/>
                  <a:pt x="32041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456599" y="384505"/>
            <a:ext cx="775643" cy="1441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9" b="1" kern="0" spc="5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RÉSULTATS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20420" y="720946"/>
            <a:ext cx="11743411" cy="384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028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Stockage, Monitoring et Résultats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20420" y="1201577"/>
            <a:ext cx="11631264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62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du système et observations clés</a:t>
            </a:r>
            <a:endParaRPr lang="fr-FR" sz="1600" noProof="0" dirty="0"/>
          </a:p>
        </p:txBody>
      </p:sp>
      <p:sp>
        <p:nvSpPr>
          <p:cNvPr id="6" name="Shape 4"/>
          <p:cNvSpPr/>
          <p:nvPr/>
        </p:nvSpPr>
        <p:spPr>
          <a:xfrm>
            <a:off x="320420" y="2296113"/>
            <a:ext cx="6856999" cy="1870955"/>
          </a:xfrm>
          <a:custGeom>
            <a:avLst/>
            <a:gdLst/>
            <a:ahLst/>
            <a:cxnLst/>
            <a:rect l="l" t="t" r="r" b="b"/>
            <a:pathLst>
              <a:path w="6856999" h="4157456">
                <a:moveTo>
                  <a:pt x="96120" y="0"/>
                </a:moveTo>
                <a:lnTo>
                  <a:pt x="6760878" y="0"/>
                </a:lnTo>
                <a:cubicBezTo>
                  <a:pt x="6813964" y="0"/>
                  <a:pt x="6856999" y="43035"/>
                  <a:pt x="6856999" y="96120"/>
                </a:cubicBezTo>
                <a:lnTo>
                  <a:pt x="6856999" y="4061336"/>
                </a:lnTo>
                <a:cubicBezTo>
                  <a:pt x="6856999" y="4114421"/>
                  <a:pt x="6813964" y="4157456"/>
                  <a:pt x="6760878" y="4157456"/>
                </a:cubicBezTo>
                <a:lnTo>
                  <a:pt x="96120" y="4157456"/>
                </a:lnTo>
                <a:cubicBezTo>
                  <a:pt x="43035" y="4157456"/>
                  <a:pt x="0" y="4114421"/>
                  <a:pt x="0" y="4061336"/>
                </a:cubicBezTo>
                <a:lnTo>
                  <a:pt x="0" y="96120"/>
                </a:lnTo>
                <a:cubicBezTo>
                  <a:pt x="0" y="43035"/>
                  <a:pt x="43035" y="0"/>
                  <a:pt x="96120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" name="Shape 5"/>
          <p:cNvSpPr/>
          <p:nvPr/>
        </p:nvSpPr>
        <p:spPr>
          <a:xfrm>
            <a:off x="484635" y="2476349"/>
            <a:ext cx="448589" cy="448589"/>
          </a:xfrm>
          <a:custGeom>
            <a:avLst/>
            <a:gdLst/>
            <a:ahLst/>
            <a:cxnLst/>
            <a:rect l="l" t="t" r="r" b="b"/>
            <a:pathLst>
              <a:path w="448589" h="448589">
                <a:moveTo>
                  <a:pt x="224294" y="0"/>
                </a:moveTo>
                <a:lnTo>
                  <a:pt x="224294" y="0"/>
                </a:lnTo>
                <a:cubicBezTo>
                  <a:pt x="348086" y="0"/>
                  <a:pt x="448589" y="100503"/>
                  <a:pt x="448589" y="224294"/>
                </a:cubicBezTo>
                <a:lnTo>
                  <a:pt x="448589" y="224294"/>
                </a:lnTo>
                <a:cubicBezTo>
                  <a:pt x="448589" y="348086"/>
                  <a:pt x="348086" y="448589"/>
                  <a:pt x="224294" y="448589"/>
                </a:cubicBezTo>
                <a:lnTo>
                  <a:pt x="224294" y="448589"/>
                </a:lnTo>
                <a:cubicBezTo>
                  <a:pt x="100503" y="448589"/>
                  <a:pt x="0" y="348086"/>
                  <a:pt x="0" y="224294"/>
                </a:cubicBezTo>
                <a:lnTo>
                  <a:pt x="0" y="224294"/>
                </a:lnTo>
                <a:cubicBezTo>
                  <a:pt x="0" y="100503"/>
                  <a:pt x="100503" y="0"/>
                  <a:pt x="224294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" name="Shape 6"/>
          <p:cNvSpPr/>
          <p:nvPr/>
        </p:nvSpPr>
        <p:spPr>
          <a:xfrm>
            <a:off x="624819" y="2604517"/>
            <a:ext cx="168221" cy="192252"/>
          </a:xfrm>
          <a:custGeom>
            <a:avLst/>
            <a:gdLst/>
            <a:ahLst/>
            <a:cxnLst/>
            <a:rect l="l" t="t" r="r" b="b"/>
            <a:pathLst>
              <a:path w="168221" h="192252">
                <a:moveTo>
                  <a:pt x="168221" y="77276"/>
                </a:moveTo>
                <a:cubicBezTo>
                  <a:pt x="162663" y="80956"/>
                  <a:pt x="156280" y="83923"/>
                  <a:pt x="149634" y="86288"/>
                </a:cubicBezTo>
                <a:cubicBezTo>
                  <a:pt x="131986" y="92597"/>
                  <a:pt x="108818" y="96126"/>
                  <a:pt x="84110" y="96126"/>
                </a:cubicBezTo>
                <a:cubicBezTo>
                  <a:pt x="59403" y="96126"/>
                  <a:pt x="36198" y="92559"/>
                  <a:pt x="18587" y="86288"/>
                </a:cubicBezTo>
                <a:cubicBezTo>
                  <a:pt x="11978" y="83923"/>
                  <a:pt x="5557" y="80956"/>
                  <a:pt x="0" y="77276"/>
                </a:cubicBezTo>
                <a:lnTo>
                  <a:pt x="0" y="108142"/>
                </a:lnTo>
                <a:cubicBezTo>
                  <a:pt x="0" y="124739"/>
                  <a:pt x="37662" y="138181"/>
                  <a:pt x="84110" y="138181"/>
                </a:cubicBezTo>
                <a:cubicBezTo>
                  <a:pt x="130559" y="138181"/>
                  <a:pt x="168221" y="124739"/>
                  <a:pt x="168221" y="108142"/>
                </a:cubicBezTo>
                <a:lnTo>
                  <a:pt x="168221" y="77276"/>
                </a:lnTo>
                <a:close/>
                <a:moveTo>
                  <a:pt x="168221" y="48063"/>
                </a:moveTo>
                <a:lnTo>
                  <a:pt x="168221" y="30039"/>
                </a:lnTo>
                <a:cubicBezTo>
                  <a:pt x="168221" y="13443"/>
                  <a:pt x="130559" y="0"/>
                  <a:pt x="84110" y="0"/>
                </a:cubicBezTo>
                <a:cubicBezTo>
                  <a:pt x="37662" y="0"/>
                  <a:pt x="0" y="13443"/>
                  <a:pt x="0" y="30039"/>
                </a:cubicBezTo>
                <a:lnTo>
                  <a:pt x="0" y="48063"/>
                </a:lnTo>
                <a:cubicBezTo>
                  <a:pt x="0" y="64660"/>
                  <a:pt x="37662" y="78102"/>
                  <a:pt x="84110" y="78102"/>
                </a:cubicBezTo>
                <a:cubicBezTo>
                  <a:pt x="130559" y="78102"/>
                  <a:pt x="168221" y="64660"/>
                  <a:pt x="168221" y="48063"/>
                </a:cubicBezTo>
                <a:close/>
                <a:moveTo>
                  <a:pt x="149634" y="146367"/>
                </a:moveTo>
                <a:cubicBezTo>
                  <a:pt x="132023" y="152638"/>
                  <a:pt x="108855" y="156205"/>
                  <a:pt x="84110" y="156205"/>
                </a:cubicBezTo>
                <a:cubicBezTo>
                  <a:pt x="59365" y="156205"/>
                  <a:pt x="36198" y="152638"/>
                  <a:pt x="18587" y="146367"/>
                </a:cubicBezTo>
                <a:cubicBezTo>
                  <a:pt x="11978" y="144001"/>
                  <a:pt x="5557" y="141035"/>
                  <a:pt x="0" y="137355"/>
                </a:cubicBezTo>
                <a:lnTo>
                  <a:pt x="0" y="162213"/>
                </a:lnTo>
                <a:cubicBezTo>
                  <a:pt x="0" y="178810"/>
                  <a:pt x="37662" y="192252"/>
                  <a:pt x="84110" y="192252"/>
                </a:cubicBezTo>
                <a:cubicBezTo>
                  <a:pt x="130559" y="192252"/>
                  <a:pt x="168221" y="178810"/>
                  <a:pt x="168221" y="162213"/>
                </a:cubicBezTo>
                <a:lnTo>
                  <a:pt x="168221" y="137355"/>
                </a:lnTo>
                <a:cubicBezTo>
                  <a:pt x="162663" y="141035"/>
                  <a:pt x="156280" y="144001"/>
                  <a:pt x="149634" y="146367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9" name="Text 7"/>
          <p:cNvSpPr/>
          <p:nvPr/>
        </p:nvSpPr>
        <p:spPr>
          <a:xfrm>
            <a:off x="1061392" y="2460328"/>
            <a:ext cx="1185556" cy="288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892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MongoDB</a:t>
            </a:r>
            <a:endParaRPr lang="fr-FR" sz="1600" noProof="0" dirty="0"/>
          </a:p>
        </p:txBody>
      </p:sp>
      <p:sp>
        <p:nvSpPr>
          <p:cNvPr id="10" name="Text 8"/>
          <p:cNvSpPr/>
          <p:nvPr/>
        </p:nvSpPr>
        <p:spPr>
          <a:xfrm>
            <a:off x="1061392" y="2748707"/>
            <a:ext cx="1129482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9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Stockage NoSQL</a:t>
            </a:r>
            <a:endParaRPr lang="fr-FR" sz="1600" noProof="0" dirty="0"/>
          </a:p>
        </p:txBody>
      </p:sp>
      <p:sp>
        <p:nvSpPr>
          <p:cNvPr id="11" name="Shape 9"/>
          <p:cNvSpPr/>
          <p:nvPr/>
        </p:nvSpPr>
        <p:spPr>
          <a:xfrm>
            <a:off x="488641" y="3041090"/>
            <a:ext cx="2106765" cy="520683"/>
          </a:xfrm>
          <a:custGeom>
            <a:avLst/>
            <a:gdLst/>
            <a:ahLst/>
            <a:cxnLst/>
            <a:rect l="l" t="t" r="r" b="b"/>
            <a:pathLst>
              <a:path w="2106765" h="520683">
                <a:moveTo>
                  <a:pt x="64086" y="0"/>
                </a:moveTo>
                <a:lnTo>
                  <a:pt x="2042679" y="0"/>
                </a:lnTo>
                <a:cubicBezTo>
                  <a:pt x="2078073" y="0"/>
                  <a:pt x="2106765" y="28692"/>
                  <a:pt x="2106765" y="64086"/>
                </a:cubicBezTo>
                <a:lnTo>
                  <a:pt x="2106765" y="456598"/>
                </a:lnTo>
                <a:cubicBezTo>
                  <a:pt x="2106765" y="491991"/>
                  <a:pt x="2078073" y="520683"/>
                  <a:pt x="2042679" y="520683"/>
                </a:cubicBezTo>
                <a:lnTo>
                  <a:pt x="64086" y="520683"/>
                </a:lnTo>
                <a:cubicBezTo>
                  <a:pt x="28692" y="520683"/>
                  <a:pt x="0" y="491991"/>
                  <a:pt x="0" y="456598"/>
                </a:cubicBezTo>
                <a:lnTo>
                  <a:pt x="0" y="64086"/>
                </a:lnTo>
                <a:cubicBezTo>
                  <a:pt x="0" y="28716"/>
                  <a:pt x="28716" y="0"/>
                  <a:pt x="6408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Text 10"/>
          <p:cNvSpPr/>
          <p:nvPr/>
        </p:nvSpPr>
        <p:spPr>
          <a:xfrm>
            <a:off x="556730" y="3141222"/>
            <a:ext cx="1970586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9" b="1" noProof="0" dirty="0" err="1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reddit_raw</a:t>
            </a:r>
            <a:r>
              <a:rPr lang="fr-FR" sz="1009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&amp; </a:t>
            </a:r>
            <a:r>
              <a:rPr lang="fr-FR" sz="1009" b="1" noProof="0" dirty="0" err="1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stock_raw</a:t>
            </a:r>
            <a:endParaRPr lang="fr-FR" sz="1600" noProof="0" dirty="0"/>
          </a:p>
        </p:txBody>
      </p:sp>
      <p:sp>
        <p:nvSpPr>
          <p:cNvPr id="13" name="Text 11"/>
          <p:cNvSpPr/>
          <p:nvPr/>
        </p:nvSpPr>
        <p:spPr>
          <a:xfrm>
            <a:off x="564740" y="3333474"/>
            <a:ext cx="1954565" cy="128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7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Posts</a:t>
            </a:r>
            <a:r>
              <a:rPr lang="fr-FR" sz="757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bruts</a:t>
            </a:r>
            <a:endParaRPr lang="fr-FR" sz="1600" noProof="0" dirty="0"/>
          </a:p>
        </p:txBody>
      </p:sp>
      <p:sp>
        <p:nvSpPr>
          <p:cNvPr id="14" name="Shape 12"/>
          <p:cNvSpPr/>
          <p:nvPr/>
        </p:nvSpPr>
        <p:spPr>
          <a:xfrm>
            <a:off x="2451425" y="3055175"/>
            <a:ext cx="2106765" cy="520683"/>
          </a:xfrm>
          <a:custGeom>
            <a:avLst/>
            <a:gdLst/>
            <a:ahLst/>
            <a:cxnLst/>
            <a:rect l="l" t="t" r="r" b="b"/>
            <a:pathLst>
              <a:path w="2106765" h="520683">
                <a:moveTo>
                  <a:pt x="64086" y="0"/>
                </a:moveTo>
                <a:lnTo>
                  <a:pt x="2042679" y="0"/>
                </a:lnTo>
                <a:cubicBezTo>
                  <a:pt x="2078073" y="0"/>
                  <a:pt x="2106765" y="28692"/>
                  <a:pt x="2106765" y="64086"/>
                </a:cubicBezTo>
                <a:lnTo>
                  <a:pt x="2106765" y="456598"/>
                </a:lnTo>
                <a:cubicBezTo>
                  <a:pt x="2106765" y="491991"/>
                  <a:pt x="2078073" y="520683"/>
                  <a:pt x="2042679" y="520683"/>
                </a:cubicBezTo>
                <a:lnTo>
                  <a:pt x="64086" y="520683"/>
                </a:lnTo>
                <a:cubicBezTo>
                  <a:pt x="28692" y="520683"/>
                  <a:pt x="0" y="491991"/>
                  <a:pt x="0" y="456598"/>
                </a:cubicBezTo>
                <a:lnTo>
                  <a:pt x="0" y="64086"/>
                </a:lnTo>
                <a:cubicBezTo>
                  <a:pt x="0" y="28716"/>
                  <a:pt x="28716" y="0"/>
                  <a:pt x="6408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5" name="Text 13"/>
          <p:cNvSpPr/>
          <p:nvPr/>
        </p:nvSpPr>
        <p:spPr>
          <a:xfrm>
            <a:off x="2765003" y="3141222"/>
            <a:ext cx="1970586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9" b="1" noProof="0" dirty="0" err="1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stock_features</a:t>
            </a:r>
            <a:endParaRPr lang="fr-FR" sz="1600" noProof="0" dirty="0"/>
          </a:p>
        </p:txBody>
      </p:sp>
      <p:sp>
        <p:nvSpPr>
          <p:cNvPr id="16" name="Text 14"/>
          <p:cNvSpPr/>
          <p:nvPr/>
        </p:nvSpPr>
        <p:spPr>
          <a:xfrm>
            <a:off x="2773013" y="3333474"/>
            <a:ext cx="1954565" cy="128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7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</a:t>
            </a:r>
            <a:endParaRPr lang="fr-FR" sz="1600" noProof="0" dirty="0"/>
          </a:p>
        </p:txBody>
      </p:sp>
      <p:sp>
        <p:nvSpPr>
          <p:cNvPr id="17" name="Shape 15"/>
          <p:cNvSpPr/>
          <p:nvPr/>
        </p:nvSpPr>
        <p:spPr>
          <a:xfrm>
            <a:off x="4905312" y="3041090"/>
            <a:ext cx="2106765" cy="520683"/>
          </a:xfrm>
          <a:custGeom>
            <a:avLst/>
            <a:gdLst/>
            <a:ahLst/>
            <a:cxnLst/>
            <a:rect l="l" t="t" r="r" b="b"/>
            <a:pathLst>
              <a:path w="2106765" h="520683">
                <a:moveTo>
                  <a:pt x="64086" y="0"/>
                </a:moveTo>
                <a:lnTo>
                  <a:pt x="2042679" y="0"/>
                </a:lnTo>
                <a:cubicBezTo>
                  <a:pt x="2078073" y="0"/>
                  <a:pt x="2106765" y="28692"/>
                  <a:pt x="2106765" y="64086"/>
                </a:cubicBezTo>
                <a:lnTo>
                  <a:pt x="2106765" y="456598"/>
                </a:lnTo>
                <a:cubicBezTo>
                  <a:pt x="2106765" y="491991"/>
                  <a:pt x="2078073" y="520683"/>
                  <a:pt x="2042679" y="520683"/>
                </a:cubicBezTo>
                <a:lnTo>
                  <a:pt x="64086" y="520683"/>
                </a:lnTo>
                <a:cubicBezTo>
                  <a:pt x="28692" y="520683"/>
                  <a:pt x="0" y="491991"/>
                  <a:pt x="0" y="456598"/>
                </a:cubicBezTo>
                <a:lnTo>
                  <a:pt x="0" y="64086"/>
                </a:lnTo>
                <a:cubicBezTo>
                  <a:pt x="0" y="28716"/>
                  <a:pt x="28716" y="0"/>
                  <a:pt x="6408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8" name="Text 16"/>
          <p:cNvSpPr/>
          <p:nvPr/>
        </p:nvSpPr>
        <p:spPr>
          <a:xfrm>
            <a:off x="4973401" y="3141222"/>
            <a:ext cx="1970586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9" b="1" noProof="0" dirty="0" err="1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predictions</a:t>
            </a:r>
            <a:endParaRPr lang="fr-FR" sz="1600" noProof="0" dirty="0"/>
          </a:p>
        </p:txBody>
      </p:sp>
      <p:sp>
        <p:nvSpPr>
          <p:cNvPr id="19" name="Text 17"/>
          <p:cNvSpPr/>
          <p:nvPr/>
        </p:nvSpPr>
        <p:spPr>
          <a:xfrm>
            <a:off x="4981412" y="3333474"/>
            <a:ext cx="1954565" cy="128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7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Résultats ML</a:t>
            </a:r>
            <a:endParaRPr lang="fr-FR" sz="1600" noProof="0" dirty="0"/>
          </a:p>
        </p:txBody>
      </p:sp>
      <p:pic>
        <p:nvPicPr>
          <p:cNvPr id="58" name="Image 57">
            <a:extLst>
              <a:ext uri="{FF2B5EF4-FFF2-40B4-BE49-F238E27FC236}">
                <a16:creationId xmlns:a16="http://schemas.microsoft.com/office/drawing/2014/main" id="{E227C20C-1A70-42D6-04F0-FFBA6C41E4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751" y="1313724"/>
            <a:ext cx="3850429" cy="4249514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7438" y="327438"/>
            <a:ext cx="1172308" cy="266801"/>
          </a:xfrm>
          <a:custGeom>
            <a:avLst/>
            <a:gdLst/>
            <a:ahLst/>
            <a:cxnLst/>
            <a:rect l="l" t="t" r="r" b="b"/>
            <a:pathLst>
              <a:path w="1172308" h="266801">
                <a:moveTo>
                  <a:pt x="32339" y="0"/>
                </a:moveTo>
                <a:lnTo>
                  <a:pt x="1139969" y="0"/>
                </a:lnTo>
                <a:cubicBezTo>
                  <a:pt x="1157829" y="0"/>
                  <a:pt x="1172308" y="14479"/>
                  <a:pt x="1172308" y="32339"/>
                </a:cubicBezTo>
                <a:lnTo>
                  <a:pt x="1172308" y="234462"/>
                </a:lnTo>
                <a:cubicBezTo>
                  <a:pt x="1172308" y="252322"/>
                  <a:pt x="1157829" y="266801"/>
                  <a:pt x="1139969" y="266801"/>
                </a:cubicBezTo>
                <a:lnTo>
                  <a:pt x="32339" y="266801"/>
                </a:lnTo>
                <a:cubicBezTo>
                  <a:pt x="14491" y="266801"/>
                  <a:pt x="0" y="252310"/>
                  <a:pt x="0" y="234462"/>
                </a:cubicBezTo>
                <a:lnTo>
                  <a:pt x="0" y="32339"/>
                </a:lnTo>
                <a:cubicBezTo>
                  <a:pt x="0" y="14491"/>
                  <a:pt x="14491" y="0"/>
                  <a:pt x="3233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460838" y="388074"/>
            <a:ext cx="971954" cy="145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19" b="1" kern="0" spc="5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PERSPECTIVES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23395" y="727639"/>
            <a:ext cx="11739247" cy="3880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056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Limitations &amp; Travaux Futurs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23395" y="1212732"/>
            <a:ext cx="11626058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73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Défis actuels et améliorations futures du système</a:t>
            </a:r>
            <a:endParaRPr lang="fr-FR" sz="1600" noProof="0" dirty="0"/>
          </a:p>
        </p:txBody>
      </p:sp>
      <p:sp>
        <p:nvSpPr>
          <p:cNvPr id="6" name="Shape 4"/>
          <p:cNvSpPr/>
          <p:nvPr/>
        </p:nvSpPr>
        <p:spPr>
          <a:xfrm>
            <a:off x="327438" y="1604849"/>
            <a:ext cx="5667501" cy="3193528"/>
          </a:xfrm>
          <a:custGeom>
            <a:avLst/>
            <a:gdLst/>
            <a:ahLst/>
            <a:cxnLst/>
            <a:rect l="l" t="t" r="r" b="b"/>
            <a:pathLst>
              <a:path w="5667501" h="3193528">
                <a:moveTo>
                  <a:pt x="97019" y="0"/>
                </a:moveTo>
                <a:lnTo>
                  <a:pt x="5570482" y="0"/>
                </a:lnTo>
                <a:cubicBezTo>
                  <a:pt x="5624064" y="0"/>
                  <a:pt x="5667501" y="43437"/>
                  <a:pt x="5667501" y="97019"/>
                </a:cubicBezTo>
                <a:lnTo>
                  <a:pt x="5667501" y="3096508"/>
                </a:lnTo>
                <a:cubicBezTo>
                  <a:pt x="5667501" y="3150091"/>
                  <a:pt x="5624064" y="3193528"/>
                  <a:pt x="5570482" y="3193528"/>
                </a:cubicBezTo>
                <a:lnTo>
                  <a:pt x="97019" y="3193528"/>
                </a:lnTo>
                <a:cubicBezTo>
                  <a:pt x="43437" y="3193528"/>
                  <a:pt x="0" y="3150091"/>
                  <a:pt x="0" y="3096508"/>
                </a:cubicBezTo>
                <a:lnTo>
                  <a:pt x="0" y="97019"/>
                </a:lnTo>
                <a:cubicBezTo>
                  <a:pt x="0" y="43437"/>
                  <a:pt x="43437" y="0"/>
                  <a:pt x="97019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E0E2E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" name="Shape 5"/>
          <p:cNvSpPr/>
          <p:nvPr/>
        </p:nvSpPr>
        <p:spPr>
          <a:xfrm>
            <a:off x="493178" y="1770589"/>
            <a:ext cx="452753" cy="452753"/>
          </a:xfrm>
          <a:custGeom>
            <a:avLst/>
            <a:gdLst/>
            <a:ahLst/>
            <a:cxnLst/>
            <a:rect l="l" t="t" r="r" b="b"/>
            <a:pathLst>
              <a:path w="452753" h="452753">
                <a:moveTo>
                  <a:pt x="226377" y="0"/>
                </a:moveTo>
                <a:lnTo>
                  <a:pt x="226377" y="0"/>
                </a:lnTo>
                <a:cubicBezTo>
                  <a:pt x="351317" y="0"/>
                  <a:pt x="452753" y="101436"/>
                  <a:pt x="452753" y="226377"/>
                </a:cubicBezTo>
                <a:lnTo>
                  <a:pt x="452753" y="226377"/>
                </a:lnTo>
                <a:cubicBezTo>
                  <a:pt x="452753" y="351317"/>
                  <a:pt x="351317" y="452753"/>
                  <a:pt x="226377" y="452753"/>
                </a:cubicBezTo>
                <a:lnTo>
                  <a:pt x="226377" y="452753"/>
                </a:lnTo>
                <a:cubicBezTo>
                  <a:pt x="101436" y="452753"/>
                  <a:pt x="0" y="351317"/>
                  <a:pt x="0" y="226377"/>
                </a:cubicBezTo>
                <a:lnTo>
                  <a:pt x="0" y="226377"/>
                </a:lnTo>
                <a:cubicBezTo>
                  <a:pt x="0" y="101436"/>
                  <a:pt x="101436" y="0"/>
                  <a:pt x="226377" y="0"/>
                </a:cubicBezTo>
                <a:close/>
              </a:path>
            </a:pathLst>
          </a:custGeom>
          <a:solidFill>
            <a:srgbClr val="E0E2E5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" name="Shape 6"/>
          <p:cNvSpPr/>
          <p:nvPr/>
        </p:nvSpPr>
        <p:spPr>
          <a:xfrm>
            <a:off x="622536" y="1899947"/>
            <a:ext cx="194037" cy="194037"/>
          </a:xfrm>
          <a:custGeom>
            <a:avLst/>
            <a:gdLst/>
            <a:ahLst/>
            <a:cxnLst/>
            <a:rect l="l" t="t" r="r" b="b"/>
            <a:pathLst>
              <a:path w="194037" h="194037">
                <a:moveTo>
                  <a:pt x="97019" y="0"/>
                </a:moveTo>
                <a:cubicBezTo>
                  <a:pt x="102590" y="0"/>
                  <a:pt x="107706" y="3070"/>
                  <a:pt x="110359" y="7959"/>
                </a:cubicBezTo>
                <a:lnTo>
                  <a:pt x="192218" y="159550"/>
                </a:lnTo>
                <a:cubicBezTo>
                  <a:pt x="194757" y="164249"/>
                  <a:pt x="194644" y="169934"/>
                  <a:pt x="191915" y="174520"/>
                </a:cubicBezTo>
                <a:cubicBezTo>
                  <a:pt x="189186" y="179105"/>
                  <a:pt x="184222" y="181910"/>
                  <a:pt x="178878" y="181910"/>
                </a:cubicBezTo>
                <a:lnTo>
                  <a:pt x="15159" y="181910"/>
                </a:lnTo>
                <a:cubicBezTo>
                  <a:pt x="9816" y="181910"/>
                  <a:pt x="4889" y="179105"/>
                  <a:pt x="2122" y="174520"/>
                </a:cubicBezTo>
                <a:cubicBezTo>
                  <a:pt x="-644" y="169934"/>
                  <a:pt x="-720" y="164249"/>
                  <a:pt x="1819" y="159550"/>
                </a:cubicBezTo>
                <a:lnTo>
                  <a:pt x="83679" y="7959"/>
                </a:lnTo>
                <a:cubicBezTo>
                  <a:pt x="86331" y="3070"/>
                  <a:pt x="91448" y="0"/>
                  <a:pt x="97019" y="0"/>
                </a:cubicBezTo>
                <a:close/>
                <a:moveTo>
                  <a:pt x="97019" y="63668"/>
                </a:moveTo>
                <a:cubicBezTo>
                  <a:pt x="91978" y="63668"/>
                  <a:pt x="87923" y="67724"/>
                  <a:pt x="87923" y="72764"/>
                </a:cubicBezTo>
                <a:lnTo>
                  <a:pt x="87923" y="115210"/>
                </a:lnTo>
                <a:cubicBezTo>
                  <a:pt x="87923" y="120250"/>
                  <a:pt x="91978" y="124305"/>
                  <a:pt x="97019" y="124305"/>
                </a:cubicBezTo>
                <a:cubicBezTo>
                  <a:pt x="102059" y="124305"/>
                  <a:pt x="106114" y="120250"/>
                  <a:pt x="106114" y="115210"/>
                </a:cubicBezTo>
                <a:lnTo>
                  <a:pt x="106114" y="72764"/>
                </a:lnTo>
                <a:cubicBezTo>
                  <a:pt x="106114" y="67724"/>
                  <a:pt x="102059" y="63668"/>
                  <a:pt x="97019" y="63668"/>
                </a:cubicBezTo>
                <a:close/>
                <a:moveTo>
                  <a:pt x="107137" y="145528"/>
                </a:moveTo>
                <a:cubicBezTo>
                  <a:pt x="107367" y="141772"/>
                  <a:pt x="105494" y="138198"/>
                  <a:pt x="102275" y="136251"/>
                </a:cubicBezTo>
                <a:cubicBezTo>
                  <a:pt x="99055" y="134303"/>
                  <a:pt x="95020" y="134303"/>
                  <a:pt x="91800" y="136251"/>
                </a:cubicBezTo>
                <a:cubicBezTo>
                  <a:pt x="88581" y="138198"/>
                  <a:pt x="86708" y="141772"/>
                  <a:pt x="86938" y="145528"/>
                </a:cubicBezTo>
                <a:cubicBezTo>
                  <a:pt x="86708" y="149284"/>
                  <a:pt x="88581" y="152857"/>
                  <a:pt x="91800" y="154805"/>
                </a:cubicBezTo>
                <a:cubicBezTo>
                  <a:pt x="95020" y="156752"/>
                  <a:pt x="99055" y="156752"/>
                  <a:pt x="102275" y="154805"/>
                </a:cubicBezTo>
                <a:cubicBezTo>
                  <a:pt x="105494" y="152857"/>
                  <a:pt x="107367" y="149284"/>
                  <a:pt x="107137" y="145528"/>
                </a:cubicBezTo>
                <a:close/>
              </a:path>
            </a:pathLst>
          </a:custGeom>
          <a:solidFill>
            <a:srgbClr val="E0E2E5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9" name="Text 7"/>
          <p:cNvSpPr/>
          <p:nvPr/>
        </p:nvSpPr>
        <p:spPr>
          <a:xfrm>
            <a:off x="1075289" y="1851438"/>
            <a:ext cx="2360785" cy="2910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91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Limitations Actuelles</a:t>
            </a:r>
            <a:endParaRPr lang="fr-FR" sz="1600" noProof="0" dirty="0"/>
          </a:p>
        </p:txBody>
      </p:sp>
      <p:sp>
        <p:nvSpPr>
          <p:cNvPr id="10" name="Shape 8"/>
          <p:cNvSpPr/>
          <p:nvPr/>
        </p:nvSpPr>
        <p:spPr>
          <a:xfrm>
            <a:off x="497220" y="2356743"/>
            <a:ext cx="5327936" cy="687215"/>
          </a:xfrm>
          <a:custGeom>
            <a:avLst/>
            <a:gdLst/>
            <a:ahLst/>
            <a:cxnLst/>
            <a:rect l="l" t="t" r="r" b="b"/>
            <a:pathLst>
              <a:path w="5327936" h="687215">
                <a:moveTo>
                  <a:pt x="64681" y="0"/>
                </a:moveTo>
                <a:lnTo>
                  <a:pt x="5263256" y="0"/>
                </a:lnTo>
                <a:cubicBezTo>
                  <a:pt x="5298978" y="0"/>
                  <a:pt x="5327936" y="28959"/>
                  <a:pt x="5327936" y="64681"/>
                </a:cubicBezTo>
                <a:lnTo>
                  <a:pt x="5327936" y="622534"/>
                </a:lnTo>
                <a:cubicBezTo>
                  <a:pt x="5327936" y="658256"/>
                  <a:pt x="5298978" y="687215"/>
                  <a:pt x="5263256" y="687215"/>
                </a:cubicBezTo>
                <a:lnTo>
                  <a:pt x="64681" y="687215"/>
                </a:lnTo>
                <a:cubicBezTo>
                  <a:pt x="28959" y="687215"/>
                  <a:pt x="0" y="658256"/>
                  <a:pt x="0" y="622534"/>
                </a:cubicBezTo>
                <a:lnTo>
                  <a:pt x="0" y="64681"/>
                </a:lnTo>
                <a:cubicBezTo>
                  <a:pt x="0" y="28982"/>
                  <a:pt x="28982" y="0"/>
                  <a:pt x="6468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1" name="Shape 9"/>
          <p:cNvSpPr/>
          <p:nvPr/>
        </p:nvSpPr>
        <p:spPr>
          <a:xfrm>
            <a:off x="618493" y="2498228"/>
            <a:ext cx="145528" cy="145528"/>
          </a:xfrm>
          <a:custGeom>
            <a:avLst/>
            <a:gdLst/>
            <a:ahLst/>
            <a:cxnLst/>
            <a:rect l="l" t="t" r="r" b="b"/>
            <a:pathLst>
              <a:path w="145528" h="145528">
                <a:moveTo>
                  <a:pt x="114774" y="9778"/>
                </a:moveTo>
                <a:cubicBezTo>
                  <a:pt x="118185" y="8356"/>
                  <a:pt x="122079" y="9152"/>
                  <a:pt x="124693" y="11739"/>
                </a:cubicBezTo>
                <a:lnTo>
                  <a:pt x="142884" y="29930"/>
                </a:lnTo>
                <a:cubicBezTo>
                  <a:pt x="144590" y="31635"/>
                  <a:pt x="145556" y="33938"/>
                  <a:pt x="145556" y="36354"/>
                </a:cubicBezTo>
                <a:cubicBezTo>
                  <a:pt x="145556" y="38770"/>
                  <a:pt x="144590" y="41072"/>
                  <a:pt x="142884" y="42777"/>
                </a:cubicBezTo>
                <a:lnTo>
                  <a:pt x="124693" y="60968"/>
                </a:lnTo>
                <a:cubicBezTo>
                  <a:pt x="122079" y="63583"/>
                  <a:pt x="118185" y="64351"/>
                  <a:pt x="114774" y="62929"/>
                </a:cubicBezTo>
                <a:cubicBezTo>
                  <a:pt x="111363" y="61508"/>
                  <a:pt x="109146" y="58240"/>
                  <a:pt x="109146" y="54573"/>
                </a:cubicBezTo>
                <a:lnTo>
                  <a:pt x="109146" y="45477"/>
                </a:lnTo>
                <a:lnTo>
                  <a:pt x="100050" y="45477"/>
                </a:lnTo>
                <a:cubicBezTo>
                  <a:pt x="97180" y="45477"/>
                  <a:pt x="94479" y="46813"/>
                  <a:pt x="92774" y="49116"/>
                </a:cubicBezTo>
                <a:lnTo>
                  <a:pt x="83565" y="61395"/>
                </a:lnTo>
                <a:lnTo>
                  <a:pt x="72195" y="46245"/>
                </a:lnTo>
                <a:lnTo>
                  <a:pt x="78221" y="38201"/>
                </a:lnTo>
                <a:cubicBezTo>
                  <a:pt x="83366" y="31323"/>
                  <a:pt x="91467" y="27286"/>
                  <a:pt x="100050" y="27286"/>
                </a:cubicBezTo>
                <a:lnTo>
                  <a:pt x="109146" y="27286"/>
                </a:lnTo>
                <a:lnTo>
                  <a:pt x="109146" y="18191"/>
                </a:lnTo>
                <a:cubicBezTo>
                  <a:pt x="109146" y="14524"/>
                  <a:pt x="111363" y="11199"/>
                  <a:pt x="114774" y="9778"/>
                </a:cubicBezTo>
                <a:close/>
                <a:moveTo>
                  <a:pt x="43772" y="84133"/>
                </a:moveTo>
                <a:lnTo>
                  <a:pt x="55141" y="99283"/>
                </a:lnTo>
                <a:lnTo>
                  <a:pt x="49116" y="107327"/>
                </a:lnTo>
                <a:cubicBezTo>
                  <a:pt x="43971" y="114205"/>
                  <a:pt x="35870" y="118241"/>
                  <a:pt x="27286" y="118241"/>
                </a:cubicBezTo>
                <a:lnTo>
                  <a:pt x="9095" y="118241"/>
                </a:lnTo>
                <a:cubicBezTo>
                  <a:pt x="4065" y="118241"/>
                  <a:pt x="0" y="114177"/>
                  <a:pt x="0" y="109146"/>
                </a:cubicBezTo>
                <a:cubicBezTo>
                  <a:pt x="0" y="104115"/>
                  <a:pt x="4065" y="100050"/>
                  <a:pt x="9095" y="100050"/>
                </a:cubicBezTo>
                <a:lnTo>
                  <a:pt x="27286" y="100050"/>
                </a:lnTo>
                <a:cubicBezTo>
                  <a:pt x="30157" y="100050"/>
                  <a:pt x="32857" y="98714"/>
                  <a:pt x="34563" y="96412"/>
                </a:cubicBezTo>
                <a:lnTo>
                  <a:pt x="43772" y="84133"/>
                </a:lnTo>
                <a:close/>
                <a:moveTo>
                  <a:pt x="124665" y="133761"/>
                </a:moveTo>
                <a:cubicBezTo>
                  <a:pt x="122050" y="136376"/>
                  <a:pt x="118156" y="137143"/>
                  <a:pt x="114745" y="135722"/>
                </a:cubicBezTo>
                <a:cubicBezTo>
                  <a:pt x="111334" y="134301"/>
                  <a:pt x="109146" y="131003"/>
                  <a:pt x="109146" y="127337"/>
                </a:cubicBezTo>
                <a:lnTo>
                  <a:pt x="109146" y="118241"/>
                </a:lnTo>
                <a:lnTo>
                  <a:pt x="100050" y="118241"/>
                </a:lnTo>
                <a:cubicBezTo>
                  <a:pt x="91467" y="118241"/>
                  <a:pt x="83366" y="114205"/>
                  <a:pt x="78221" y="107327"/>
                </a:cubicBezTo>
                <a:lnTo>
                  <a:pt x="34563" y="49116"/>
                </a:lnTo>
                <a:cubicBezTo>
                  <a:pt x="32857" y="46813"/>
                  <a:pt x="30157" y="45477"/>
                  <a:pt x="27286" y="45477"/>
                </a:cubicBezTo>
                <a:lnTo>
                  <a:pt x="9095" y="45477"/>
                </a:lnTo>
                <a:cubicBezTo>
                  <a:pt x="4065" y="45477"/>
                  <a:pt x="0" y="41413"/>
                  <a:pt x="0" y="36382"/>
                </a:cubicBezTo>
                <a:cubicBezTo>
                  <a:pt x="0" y="31351"/>
                  <a:pt x="4065" y="27286"/>
                  <a:pt x="9095" y="27286"/>
                </a:cubicBezTo>
                <a:lnTo>
                  <a:pt x="27286" y="27286"/>
                </a:lnTo>
                <a:cubicBezTo>
                  <a:pt x="35870" y="27286"/>
                  <a:pt x="43971" y="31323"/>
                  <a:pt x="49116" y="38201"/>
                </a:cubicBezTo>
                <a:lnTo>
                  <a:pt x="92774" y="96412"/>
                </a:lnTo>
                <a:cubicBezTo>
                  <a:pt x="94479" y="98714"/>
                  <a:pt x="97180" y="100050"/>
                  <a:pt x="100050" y="100050"/>
                </a:cubicBezTo>
                <a:lnTo>
                  <a:pt x="109146" y="100050"/>
                </a:lnTo>
                <a:lnTo>
                  <a:pt x="109146" y="90955"/>
                </a:lnTo>
                <a:cubicBezTo>
                  <a:pt x="109146" y="87288"/>
                  <a:pt x="111363" y="83963"/>
                  <a:pt x="114774" y="82542"/>
                </a:cubicBezTo>
                <a:cubicBezTo>
                  <a:pt x="118185" y="81120"/>
                  <a:pt x="122079" y="81916"/>
                  <a:pt x="124693" y="84503"/>
                </a:cubicBezTo>
                <a:lnTo>
                  <a:pt x="142884" y="102694"/>
                </a:lnTo>
                <a:cubicBezTo>
                  <a:pt x="144590" y="104399"/>
                  <a:pt x="145556" y="106701"/>
                  <a:pt x="145556" y="109117"/>
                </a:cubicBezTo>
                <a:cubicBezTo>
                  <a:pt x="145556" y="111533"/>
                  <a:pt x="144590" y="113836"/>
                  <a:pt x="142884" y="115541"/>
                </a:cubicBezTo>
                <a:lnTo>
                  <a:pt x="124693" y="133732"/>
                </a:lnTo>
                <a:close/>
              </a:path>
            </a:pathLst>
          </a:custGeom>
          <a:solidFill>
            <a:srgbClr val="E0E2E5">
              <a:alpha val="70196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Text 10"/>
          <p:cNvSpPr/>
          <p:nvPr/>
        </p:nvSpPr>
        <p:spPr>
          <a:xfrm>
            <a:off x="784233" y="2457804"/>
            <a:ext cx="5012626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46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Bruit des Données Sociales</a:t>
            </a:r>
            <a:endParaRPr lang="fr-FR" sz="1600" noProof="0" dirty="0"/>
          </a:p>
        </p:txBody>
      </p:sp>
      <p:sp>
        <p:nvSpPr>
          <p:cNvPr id="13" name="Text 11"/>
          <p:cNvSpPr/>
          <p:nvPr/>
        </p:nvSpPr>
        <p:spPr>
          <a:xfrm>
            <a:off x="598281" y="2748859"/>
            <a:ext cx="5190493" cy="1940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Données bruyantes, sarcasme, désinformation. </a:t>
            </a:r>
            <a:r>
              <a:rPr lang="fr-FR" sz="1019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15-20% de faux signaux.</a:t>
            </a:r>
            <a:endParaRPr lang="fr-FR" sz="1600" noProof="0" dirty="0"/>
          </a:p>
        </p:txBody>
      </p:sp>
      <p:sp>
        <p:nvSpPr>
          <p:cNvPr id="14" name="Shape 12"/>
          <p:cNvSpPr/>
          <p:nvPr/>
        </p:nvSpPr>
        <p:spPr>
          <a:xfrm>
            <a:off x="497220" y="3149061"/>
            <a:ext cx="5327936" cy="687215"/>
          </a:xfrm>
          <a:custGeom>
            <a:avLst/>
            <a:gdLst/>
            <a:ahLst/>
            <a:cxnLst/>
            <a:rect l="l" t="t" r="r" b="b"/>
            <a:pathLst>
              <a:path w="5327936" h="687215">
                <a:moveTo>
                  <a:pt x="64681" y="0"/>
                </a:moveTo>
                <a:lnTo>
                  <a:pt x="5263256" y="0"/>
                </a:lnTo>
                <a:cubicBezTo>
                  <a:pt x="5298978" y="0"/>
                  <a:pt x="5327936" y="28959"/>
                  <a:pt x="5327936" y="64681"/>
                </a:cubicBezTo>
                <a:lnTo>
                  <a:pt x="5327936" y="622534"/>
                </a:lnTo>
                <a:cubicBezTo>
                  <a:pt x="5327936" y="658256"/>
                  <a:pt x="5298978" y="687215"/>
                  <a:pt x="5263256" y="687215"/>
                </a:cubicBezTo>
                <a:lnTo>
                  <a:pt x="64681" y="687215"/>
                </a:lnTo>
                <a:cubicBezTo>
                  <a:pt x="28959" y="687215"/>
                  <a:pt x="0" y="658256"/>
                  <a:pt x="0" y="622534"/>
                </a:cubicBezTo>
                <a:lnTo>
                  <a:pt x="0" y="64681"/>
                </a:lnTo>
                <a:cubicBezTo>
                  <a:pt x="0" y="28982"/>
                  <a:pt x="28982" y="0"/>
                  <a:pt x="6468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5" name="Shape 13"/>
          <p:cNvSpPr/>
          <p:nvPr/>
        </p:nvSpPr>
        <p:spPr>
          <a:xfrm>
            <a:off x="618493" y="3290546"/>
            <a:ext cx="145528" cy="145528"/>
          </a:xfrm>
          <a:custGeom>
            <a:avLst/>
            <a:gdLst/>
            <a:ahLst/>
            <a:cxnLst/>
            <a:rect l="l" t="t" r="r" b="b"/>
            <a:pathLst>
              <a:path w="145528" h="145528">
                <a:moveTo>
                  <a:pt x="72764" y="0"/>
                </a:moveTo>
                <a:cubicBezTo>
                  <a:pt x="112923" y="0"/>
                  <a:pt x="145528" y="32604"/>
                  <a:pt x="145528" y="72764"/>
                </a:cubicBezTo>
                <a:cubicBezTo>
                  <a:pt x="145528" y="112923"/>
                  <a:pt x="112923" y="145528"/>
                  <a:pt x="72764" y="145528"/>
                </a:cubicBezTo>
                <a:cubicBezTo>
                  <a:pt x="32604" y="145528"/>
                  <a:pt x="0" y="112923"/>
                  <a:pt x="0" y="72764"/>
                </a:cubicBezTo>
                <a:cubicBezTo>
                  <a:pt x="0" y="32604"/>
                  <a:pt x="32604" y="0"/>
                  <a:pt x="72764" y="0"/>
                </a:cubicBezTo>
                <a:close/>
                <a:moveTo>
                  <a:pt x="65942" y="34108"/>
                </a:moveTo>
                <a:lnTo>
                  <a:pt x="65942" y="72764"/>
                </a:lnTo>
                <a:cubicBezTo>
                  <a:pt x="65942" y="75038"/>
                  <a:pt x="67079" y="77170"/>
                  <a:pt x="68984" y="78449"/>
                </a:cubicBezTo>
                <a:lnTo>
                  <a:pt x="96270" y="96640"/>
                </a:lnTo>
                <a:cubicBezTo>
                  <a:pt x="99397" y="98743"/>
                  <a:pt x="103632" y="97890"/>
                  <a:pt x="105735" y="94735"/>
                </a:cubicBezTo>
                <a:cubicBezTo>
                  <a:pt x="107838" y="91580"/>
                  <a:pt x="106986" y="87374"/>
                  <a:pt x="103831" y="85270"/>
                </a:cubicBezTo>
                <a:lnTo>
                  <a:pt x="79586" y="69126"/>
                </a:lnTo>
                <a:lnTo>
                  <a:pt x="79586" y="34108"/>
                </a:lnTo>
                <a:cubicBezTo>
                  <a:pt x="79586" y="30328"/>
                  <a:pt x="76544" y="27286"/>
                  <a:pt x="72764" y="27286"/>
                </a:cubicBezTo>
                <a:cubicBezTo>
                  <a:pt x="68984" y="27286"/>
                  <a:pt x="65942" y="30328"/>
                  <a:pt x="65942" y="34108"/>
                </a:cubicBezTo>
                <a:close/>
              </a:path>
            </a:pathLst>
          </a:custGeom>
          <a:solidFill>
            <a:srgbClr val="E0E2E5">
              <a:alpha val="70196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6" name="Text 14"/>
          <p:cNvSpPr/>
          <p:nvPr/>
        </p:nvSpPr>
        <p:spPr>
          <a:xfrm>
            <a:off x="784233" y="3250122"/>
            <a:ext cx="5012626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2E5"/>
                </a:solidFill>
                <a:latin typeface="Liter" pitchFamily="34" charset="0"/>
              </a:rPr>
              <a:t>R</a:t>
            </a:r>
            <a:r>
              <a:rPr lang="fr-FR" sz="1146" b="1" dirty="0" err="1">
                <a:solidFill>
                  <a:srgbClr val="E0E2E5"/>
                </a:solidFill>
                <a:latin typeface="Liter" pitchFamily="34" charset="0"/>
              </a:rPr>
              <a:t>iddet</a:t>
            </a:r>
            <a:r>
              <a:rPr lang="fr-FR" sz="1146" b="1" dirty="0">
                <a:solidFill>
                  <a:srgbClr val="E0E2E5"/>
                </a:solidFill>
                <a:latin typeface="Liter" pitchFamily="34" charset="0"/>
              </a:rPr>
              <a:t> API</a:t>
            </a:r>
            <a:endParaRPr lang="fr-FR" sz="1600" noProof="0" dirty="0"/>
          </a:p>
        </p:txBody>
      </p:sp>
      <p:sp>
        <p:nvSpPr>
          <p:cNvPr id="17" name="Text 15"/>
          <p:cNvSpPr/>
          <p:nvPr/>
        </p:nvSpPr>
        <p:spPr>
          <a:xfrm>
            <a:off x="598281" y="3541178"/>
            <a:ext cx="5190493" cy="1940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L'API de </a:t>
            </a:r>
            <a:r>
              <a:rPr lang="fr-FR" sz="1019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limite sévèrement le nombre de requêtes.</a:t>
            </a:r>
            <a:endParaRPr lang="fr-FR" sz="1600" noProof="0" dirty="0"/>
          </a:p>
        </p:txBody>
      </p:sp>
      <p:sp>
        <p:nvSpPr>
          <p:cNvPr id="22" name="Shape 20"/>
          <p:cNvSpPr/>
          <p:nvPr/>
        </p:nvSpPr>
        <p:spPr>
          <a:xfrm>
            <a:off x="6195166" y="1604849"/>
            <a:ext cx="5667501" cy="3193528"/>
          </a:xfrm>
          <a:custGeom>
            <a:avLst/>
            <a:gdLst/>
            <a:ahLst/>
            <a:cxnLst/>
            <a:rect l="l" t="t" r="r" b="b"/>
            <a:pathLst>
              <a:path w="5667501" h="3193528">
                <a:moveTo>
                  <a:pt x="97019" y="0"/>
                </a:moveTo>
                <a:lnTo>
                  <a:pt x="5570482" y="0"/>
                </a:lnTo>
                <a:cubicBezTo>
                  <a:pt x="5624064" y="0"/>
                  <a:pt x="5667501" y="43437"/>
                  <a:pt x="5667501" y="97019"/>
                </a:cubicBezTo>
                <a:lnTo>
                  <a:pt x="5667501" y="3096508"/>
                </a:lnTo>
                <a:cubicBezTo>
                  <a:pt x="5667501" y="3150091"/>
                  <a:pt x="5624064" y="3193528"/>
                  <a:pt x="5570482" y="3193528"/>
                </a:cubicBezTo>
                <a:lnTo>
                  <a:pt x="97019" y="3193528"/>
                </a:lnTo>
                <a:cubicBezTo>
                  <a:pt x="43437" y="3193528"/>
                  <a:pt x="0" y="3150091"/>
                  <a:pt x="0" y="3096508"/>
                </a:cubicBezTo>
                <a:lnTo>
                  <a:pt x="0" y="97019"/>
                </a:lnTo>
                <a:cubicBezTo>
                  <a:pt x="0" y="43437"/>
                  <a:pt x="43437" y="0"/>
                  <a:pt x="97019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3" name="Shape 21"/>
          <p:cNvSpPr/>
          <p:nvPr/>
        </p:nvSpPr>
        <p:spPr>
          <a:xfrm>
            <a:off x="6360906" y="1770589"/>
            <a:ext cx="452753" cy="452753"/>
          </a:xfrm>
          <a:custGeom>
            <a:avLst/>
            <a:gdLst/>
            <a:ahLst/>
            <a:cxnLst/>
            <a:rect l="l" t="t" r="r" b="b"/>
            <a:pathLst>
              <a:path w="452753" h="452753">
                <a:moveTo>
                  <a:pt x="226377" y="0"/>
                </a:moveTo>
                <a:lnTo>
                  <a:pt x="226377" y="0"/>
                </a:lnTo>
                <a:cubicBezTo>
                  <a:pt x="351317" y="0"/>
                  <a:pt x="452753" y="101436"/>
                  <a:pt x="452753" y="226377"/>
                </a:cubicBezTo>
                <a:lnTo>
                  <a:pt x="452753" y="226377"/>
                </a:lnTo>
                <a:cubicBezTo>
                  <a:pt x="452753" y="351317"/>
                  <a:pt x="351317" y="452753"/>
                  <a:pt x="226377" y="452753"/>
                </a:cubicBezTo>
                <a:lnTo>
                  <a:pt x="226377" y="452753"/>
                </a:lnTo>
                <a:cubicBezTo>
                  <a:pt x="101436" y="452753"/>
                  <a:pt x="0" y="351317"/>
                  <a:pt x="0" y="226377"/>
                </a:cubicBezTo>
                <a:lnTo>
                  <a:pt x="0" y="226377"/>
                </a:lnTo>
                <a:cubicBezTo>
                  <a:pt x="0" y="101436"/>
                  <a:pt x="101436" y="0"/>
                  <a:pt x="226377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24" name="Shape 22"/>
          <p:cNvSpPr/>
          <p:nvPr/>
        </p:nvSpPr>
        <p:spPr>
          <a:xfrm>
            <a:off x="6490264" y="1899947"/>
            <a:ext cx="194037" cy="194037"/>
          </a:xfrm>
          <a:custGeom>
            <a:avLst/>
            <a:gdLst/>
            <a:ahLst/>
            <a:cxnLst/>
            <a:rect l="l" t="t" r="r" b="b"/>
            <a:pathLst>
              <a:path w="194037" h="194037">
                <a:moveTo>
                  <a:pt x="48509" y="121273"/>
                </a:moveTo>
                <a:lnTo>
                  <a:pt x="9285" y="121273"/>
                </a:lnTo>
                <a:cubicBezTo>
                  <a:pt x="-152" y="121273"/>
                  <a:pt x="-5950" y="111003"/>
                  <a:pt x="-1099" y="102893"/>
                </a:cubicBezTo>
                <a:lnTo>
                  <a:pt x="18949" y="69467"/>
                </a:lnTo>
                <a:cubicBezTo>
                  <a:pt x="22246" y="63972"/>
                  <a:pt x="28158" y="60637"/>
                  <a:pt x="34563" y="60637"/>
                </a:cubicBezTo>
                <a:lnTo>
                  <a:pt x="70566" y="60637"/>
                </a:lnTo>
                <a:cubicBezTo>
                  <a:pt x="99406" y="11786"/>
                  <a:pt x="142420" y="9323"/>
                  <a:pt x="171185" y="13530"/>
                </a:cubicBezTo>
                <a:cubicBezTo>
                  <a:pt x="176036" y="14250"/>
                  <a:pt x="179825" y="18039"/>
                  <a:pt x="180508" y="22852"/>
                </a:cubicBezTo>
                <a:cubicBezTo>
                  <a:pt x="184714" y="51617"/>
                  <a:pt x="182251" y="94631"/>
                  <a:pt x="133401" y="123471"/>
                </a:cubicBezTo>
                <a:lnTo>
                  <a:pt x="133401" y="159474"/>
                </a:lnTo>
                <a:cubicBezTo>
                  <a:pt x="133401" y="165879"/>
                  <a:pt x="130066" y="171791"/>
                  <a:pt x="124570" y="175088"/>
                </a:cubicBezTo>
                <a:lnTo>
                  <a:pt x="91144" y="195136"/>
                </a:lnTo>
                <a:cubicBezTo>
                  <a:pt x="83072" y="199987"/>
                  <a:pt x="72764" y="194151"/>
                  <a:pt x="72764" y="184752"/>
                </a:cubicBezTo>
                <a:lnTo>
                  <a:pt x="72764" y="145528"/>
                </a:lnTo>
                <a:cubicBezTo>
                  <a:pt x="72764" y="132150"/>
                  <a:pt x="61887" y="121273"/>
                  <a:pt x="48509" y="121273"/>
                </a:cubicBezTo>
                <a:lnTo>
                  <a:pt x="48471" y="121273"/>
                </a:lnTo>
                <a:close/>
                <a:moveTo>
                  <a:pt x="151592" y="60637"/>
                </a:moveTo>
                <a:cubicBezTo>
                  <a:pt x="151592" y="50597"/>
                  <a:pt x="143440" y="42446"/>
                  <a:pt x="133401" y="42446"/>
                </a:cubicBezTo>
                <a:cubicBezTo>
                  <a:pt x="123361" y="42446"/>
                  <a:pt x="115210" y="50597"/>
                  <a:pt x="115210" y="60637"/>
                </a:cubicBezTo>
                <a:cubicBezTo>
                  <a:pt x="115210" y="70676"/>
                  <a:pt x="123361" y="78828"/>
                  <a:pt x="133401" y="78828"/>
                </a:cubicBezTo>
                <a:cubicBezTo>
                  <a:pt x="143440" y="78828"/>
                  <a:pt x="151592" y="70676"/>
                  <a:pt x="151592" y="60637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25" name="Text 23"/>
          <p:cNvSpPr/>
          <p:nvPr/>
        </p:nvSpPr>
        <p:spPr>
          <a:xfrm>
            <a:off x="6943018" y="1851438"/>
            <a:ext cx="2465889" cy="2910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91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Améliorations Futures</a:t>
            </a:r>
            <a:endParaRPr lang="fr-FR" sz="1600" noProof="0" dirty="0"/>
          </a:p>
        </p:txBody>
      </p:sp>
      <p:sp>
        <p:nvSpPr>
          <p:cNvPr id="26" name="Shape 24"/>
          <p:cNvSpPr/>
          <p:nvPr/>
        </p:nvSpPr>
        <p:spPr>
          <a:xfrm>
            <a:off x="6364949" y="2356743"/>
            <a:ext cx="5327936" cy="687215"/>
          </a:xfrm>
          <a:custGeom>
            <a:avLst/>
            <a:gdLst/>
            <a:ahLst/>
            <a:cxnLst/>
            <a:rect l="l" t="t" r="r" b="b"/>
            <a:pathLst>
              <a:path w="5327936" h="687215">
                <a:moveTo>
                  <a:pt x="64681" y="0"/>
                </a:moveTo>
                <a:lnTo>
                  <a:pt x="5263256" y="0"/>
                </a:lnTo>
                <a:cubicBezTo>
                  <a:pt x="5298978" y="0"/>
                  <a:pt x="5327936" y="28959"/>
                  <a:pt x="5327936" y="64681"/>
                </a:cubicBezTo>
                <a:lnTo>
                  <a:pt x="5327936" y="622534"/>
                </a:lnTo>
                <a:cubicBezTo>
                  <a:pt x="5327936" y="658256"/>
                  <a:pt x="5298978" y="687215"/>
                  <a:pt x="5263256" y="687215"/>
                </a:cubicBezTo>
                <a:lnTo>
                  <a:pt x="64681" y="687215"/>
                </a:lnTo>
                <a:cubicBezTo>
                  <a:pt x="28959" y="687215"/>
                  <a:pt x="0" y="658256"/>
                  <a:pt x="0" y="622534"/>
                </a:cubicBezTo>
                <a:lnTo>
                  <a:pt x="0" y="64681"/>
                </a:lnTo>
                <a:cubicBezTo>
                  <a:pt x="0" y="28982"/>
                  <a:pt x="28982" y="0"/>
                  <a:pt x="6468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7" name="Shape 25"/>
          <p:cNvSpPr/>
          <p:nvPr/>
        </p:nvSpPr>
        <p:spPr>
          <a:xfrm>
            <a:off x="6486222" y="2498228"/>
            <a:ext cx="145528" cy="145528"/>
          </a:xfrm>
          <a:custGeom>
            <a:avLst/>
            <a:gdLst/>
            <a:ahLst/>
            <a:cxnLst/>
            <a:rect l="l" t="t" r="r" b="b"/>
            <a:pathLst>
              <a:path w="145528" h="145528">
                <a:moveTo>
                  <a:pt x="34108" y="15917"/>
                </a:moveTo>
                <a:cubicBezTo>
                  <a:pt x="34108" y="7134"/>
                  <a:pt x="41242" y="0"/>
                  <a:pt x="50025" y="0"/>
                </a:cubicBezTo>
                <a:lnTo>
                  <a:pt x="56847" y="0"/>
                </a:lnTo>
                <a:cubicBezTo>
                  <a:pt x="61878" y="0"/>
                  <a:pt x="65942" y="4065"/>
                  <a:pt x="65942" y="9095"/>
                </a:cubicBezTo>
                <a:lnTo>
                  <a:pt x="65942" y="136432"/>
                </a:lnTo>
                <a:cubicBezTo>
                  <a:pt x="65942" y="141463"/>
                  <a:pt x="61878" y="145528"/>
                  <a:pt x="56847" y="145528"/>
                </a:cubicBezTo>
                <a:lnTo>
                  <a:pt x="47751" y="145528"/>
                </a:lnTo>
                <a:cubicBezTo>
                  <a:pt x="39281" y="145528"/>
                  <a:pt x="32147" y="139729"/>
                  <a:pt x="30129" y="131885"/>
                </a:cubicBezTo>
                <a:cubicBezTo>
                  <a:pt x="29930" y="131885"/>
                  <a:pt x="29759" y="131885"/>
                  <a:pt x="29560" y="131885"/>
                </a:cubicBezTo>
                <a:cubicBezTo>
                  <a:pt x="16997" y="131885"/>
                  <a:pt x="6822" y="121709"/>
                  <a:pt x="6822" y="109146"/>
                </a:cubicBezTo>
                <a:cubicBezTo>
                  <a:pt x="6822" y="104030"/>
                  <a:pt x="8527" y="99311"/>
                  <a:pt x="11369" y="95503"/>
                </a:cubicBezTo>
                <a:cubicBezTo>
                  <a:pt x="5855" y="91353"/>
                  <a:pt x="2274" y="84759"/>
                  <a:pt x="2274" y="77312"/>
                </a:cubicBezTo>
                <a:cubicBezTo>
                  <a:pt x="2274" y="68529"/>
                  <a:pt x="7276" y="60883"/>
                  <a:pt x="14553" y="57103"/>
                </a:cubicBezTo>
                <a:cubicBezTo>
                  <a:pt x="12535" y="53692"/>
                  <a:pt x="11369" y="49713"/>
                  <a:pt x="11369" y="45477"/>
                </a:cubicBezTo>
                <a:cubicBezTo>
                  <a:pt x="11369" y="32914"/>
                  <a:pt x="21545" y="22739"/>
                  <a:pt x="34108" y="22739"/>
                </a:cubicBezTo>
                <a:lnTo>
                  <a:pt x="34108" y="15917"/>
                </a:lnTo>
                <a:close/>
                <a:moveTo>
                  <a:pt x="111420" y="15917"/>
                </a:moveTo>
                <a:lnTo>
                  <a:pt x="111420" y="22739"/>
                </a:lnTo>
                <a:cubicBezTo>
                  <a:pt x="123983" y="22739"/>
                  <a:pt x="134158" y="32914"/>
                  <a:pt x="134158" y="45477"/>
                </a:cubicBezTo>
                <a:cubicBezTo>
                  <a:pt x="134158" y="49741"/>
                  <a:pt x="132993" y="53720"/>
                  <a:pt x="130975" y="57103"/>
                </a:cubicBezTo>
                <a:cubicBezTo>
                  <a:pt x="138280" y="60883"/>
                  <a:pt x="143254" y="68500"/>
                  <a:pt x="143254" y="77312"/>
                </a:cubicBezTo>
                <a:cubicBezTo>
                  <a:pt x="143254" y="84759"/>
                  <a:pt x="139673" y="91353"/>
                  <a:pt x="134158" y="95503"/>
                </a:cubicBezTo>
                <a:cubicBezTo>
                  <a:pt x="137001" y="99311"/>
                  <a:pt x="138706" y="104030"/>
                  <a:pt x="138706" y="109146"/>
                </a:cubicBezTo>
                <a:cubicBezTo>
                  <a:pt x="138706" y="121709"/>
                  <a:pt x="128531" y="131885"/>
                  <a:pt x="115968" y="131885"/>
                </a:cubicBezTo>
                <a:cubicBezTo>
                  <a:pt x="115769" y="131885"/>
                  <a:pt x="115598" y="131885"/>
                  <a:pt x="115399" y="131885"/>
                </a:cubicBezTo>
                <a:cubicBezTo>
                  <a:pt x="113381" y="139729"/>
                  <a:pt x="106247" y="145528"/>
                  <a:pt x="97777" y="145528"/>
                </a:cubicBezTo>
                <a:lnTo>
                  <a:pt x="88681" y="145528"/>
                </a:lnTo>
                <a:cubicBezTo>
                  <a:pt x="83650" y="145528"/>
                  <a:pt x="79586" y="141463"/>
                  <a:pt x="79586" y="136432"/>
                </a:cubicBezTo>
                <a:lnTo>
                  <a:pt x="79586" y="9095"/>
                </a:lnTo>
                <a:cubicBezTo>
                  <a:pt x="79586" y="4065"/>
                  <a:pt x="83650" y="0"/>
                  <a:pt x="88681" y="0"/>
                </a:cubicBezTo>
                <a:lnTo>
                  <a:pt x="95503" y="0"/>
                </a:lnTo>
                <a:cubicBezTo>
                  <a:pt x="104285" y="0"/>
                  <a:pt x="111420" y="7134"/>
                  <a:pt x="111420" y="15917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28" name="Text 26"/>
          <p:cNvSpPr/>
          <p:nvPr/>
        </p:nvSpPr>
        <p:spPr>
          <a:xfrm>
            <a:off x="6651962" y="2457804"/>
            <a:ext cx="5012626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46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Modèles de Sentiment Avancés</a:t>
            </a:r>
            <a:endParaRPr lang="fr-FR" sz="1600" noProof="0" dirty="0"/>
          </a:p>
        </p:txBody>
      </p:sp>
      <p:sp>
        <p:nvSpPr>
          <p:cNvPr id="29" name="Text 27"/>
          <p:cNvSpPr/>
          <p:nvPr/>
        </p:nvSpPr>
        <p:spPr>
          <a:xfrm>
            <a:off x="6466010" y="2748859"/>
            <a:ext cx="5190493" cy="1940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19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FinBERT</a:t>
            </a: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r>
              <a:rPr lang="fr-FR" sz="1019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RoBERTa</a:t>
            </a: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</a:t>
            </a:r>
            <a:r>
              <a:rPr lang="fr-FR" sz="1019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Gain attendu:</a:t>
            </a: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+12-15% de précision.</a:t>
            </a:r>
            <a:endParaRPr lang="fr-FR" sz="1600" noProof="0" dirty="0"/>
          </a:p>
        </p:txBody>
      </p:sp>
      <p:sp>
        <p:nvSpPr>
          <p:cNvPr id="30" name="Shape 28"/>
          <p:cNvSpPr/>
          <p:nvPr/>
        </p:nvSpPr>
        <p:spPr>
          <a:xfrm>
            <a:off x="6364949" y="3149061"/>
            <a:ext cx="5327936" cy="687215"/>
          </a:xfrm>
          <a:custGeom>
            <a:avLst/>
            <a:gdLst/>
            <a:ahLst/>
            <a:cxnLst/>
            <a:rect l="l" t="t" r="r" b="b"/>
            <a:pathLst>
              <a:path w="5327936" h="687215">
                <a:moveTo>
                  <a:pt x="64681" y="0"/>
                </a:moveTo>
                <a:lnTo>
                  <a:pt x="5263256" y="0"/>
                </a:lnTo>
                <a:cubicBezTo>
                  <a:pt x="5298978" y="0"/>
                  <a:pt x="5327936" y="28959"/>
                  <a:pt x="5327936" y="64681"/>
                </a:cubicBezTo>
                <a:lnTo>
                  <a:pt x="5327936" y="622534"/>
                </a:lnTo>
                <a:cubicBezTo>
                  <a:pt x="5327936" y="658256"/>
                  <a:pt x="5298978" y="687215"/>
                  <a:pt x="5263256" y="687215"/>
                </a:cubicBezTo>
                <a:lnTo>
                  <a:pt x="64681" y="687215"/>
                </a:lnTo>
                <a:cubicBezTo>
                  <a:pt x="28959" y="687215"/>
                  <a:pt x="0" y="658256"/>
                  <a:pt x="0" y="622534"/>
                </a:cubicBezTo>
                <a:lnTo>
                  <a:pt x="0" y="64681"/>
                </a:lnTo>
                <a:cubicBezTo>
                  <a:pt x="0" y="28982"/>
                  <a:pt x="28982" y="0"/>
                  <a:pt x="6468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1" name="Shape 29"/>
          <p:cNvSpPr/>
          <p:nvPr/>
        </p:nvSpPr>
        <p:spPr>
          <a:xfrm>
            <a:off x="6486222" y="3290546"/>
            <a:ext cx="145528" cy="145528"/>
          </a:xfrm>
          <a:custGeom>
            <a:avLst/>
            <a:gdLst/>
            <a:ahLst/>
            <a:cxnLst/>
            <a:rect l="l" t="t" r="r" b="b"/>
            <a:pathLst>
              <a:path w="145528" h="145528">
                <a:moveTo>
                  <a:pt x="136461" y="54573"/>
                </a:moveTo>
                <a:lnTo>
                  <a:pt x="138706" y="54573"/>
                </a:lnTo>
                <a:cubicBezTo>
                  <a:pt x="142487" y="54573"/>
                  <a:pt x="145528" y="51532"/>
                  <a:pt x="145528" y="47751"/>
                </a:cubicBezTo>
                <a:lnTo>
                  <a:pt x="145528" y="6822"/>
                </a:lnTo>
                <a:cubicBezTo>
                  <a:pt x="145528" y="4065"/>
                  <a:pt x="143879" y="1563"/>
                  <a:pt x="141321" y="512"/>
                </a:cubicBezTo>
                <a:cubicBezTo>
                  <a:pt x="138763" y="-540"/>
                  <a:pt x="135835" y="57"/>
                  <a:pt x="133874" y="1990"/>
                </a:cubicBezTo>
                <a:lnTo>
                  <a:pt x="119179" y="16713"/>
                </a:lnTo>
                <a:cubicBezTo>
                  <a:pt x="106588" y="6282"/>
                  <a:pt x="90386" y="0"/>
                  <a:pt x="72764" y="0"/>
                </a:cubicBezTo>
                <a:cubicBezTo>
                  <a:pt x="36098" y="0"/>
                  <a:pt x="5770" y="27116"/>
                  <a:pt x="739" y="62389"/>
                </a:cubicBezTo>
                <a:cubicBezTo>
                  <a:pt x="28" y="67363"/>
                  <a:pt x="3468" y="71968"/>
                  <a:pt x="8442" y="72679"/>
                </a:cubicBezTo>
                <a:cubicBezTo>
                  <a:pt x="13416" y="73389"/>
                  <a:pt x="18020" y="69922"/>
                  <a:pt x="18731" y="64976"/>
                </a:cubicBezTo>
                <a:cubicBezTo>
                  <a:pt x="22511" y="38514"/>
                  <a:pt x="45278" y="18191"/>
                  <a:pt x="72764" y="18191"/>
                </a:cubicBezTo>
                <a:cubicBezTo>
                  <a:pt x="85384" y="18191"/>
                  <a:pt x="96981" y="22454"/>
                  <a:pt x="106218" y="29646"/>
                </a:cubicBezTo>
                <a:lnTo>
                  <a:pt x="92945" y="42919"/>
                </a:lnTo>
                <a:cubicBezTo>
                  <a:pt x="90983" y="44881"/>
                  <a:pt x="90415" y="47808"/>
                  <a:pt x="91467" y="50366"/>
                </a:cubicBezTo>
                <a:cubicBezTo>
                  <a:pt x="92518" y="52924"/>
                  <a:pt x="95019" y="54573"/>
                  <a:pt x="97777" y="54573"/>
                </a:cubicBezTo>
                <a:lnTo>
                  <a:pt x="136461" y="54573"/>
                </a:lnTo>
                <a:close/>
                <a:moveTo>
                  <a:pt x="144817" y="83138"/>
                </a:moveTo>
                <a:cubicBezTo>
                  <a:pt x="145528" y="78164"/>
                  <a:pt x="142060" y="73560"/>
                  <a:pt x="137115" y="72849"/>
                </a:cubicBezTo>
                <a:cubicBezTo>
                  <a:pt x="132169" y="72139"/>
                  <a:pt x="127536" y="75606"/>
                  <a:pt x="126825" y="80552"/>
                </a:cubicBezTo>
                <a:cubicBezTo>
                  <a:pt x="123045" y="106986"/>
                  <a:pt x="100278" y="127308"/>
                  <a:pt x="72792" y="127308"/>
                </a:cubicBezTo>
                <a:cubicBezTo>
                  <a:pt x="60172" y="127308"/>
                  <a:pt x="48576" y="123045"/>
                  <a:pt x="39338" y="115854"/>
                </a:cubicBezTo>
                <a:lnTo>
                  <a:pt x="52583" y="102609"/>
                </a:lnTo>
                <a:cubicBezTo>
                  <a:pt x="54545" y="100647"/>
                  <a:pt x="55113" y="97720"/>
                  <a:pt x="54061" y="95162"/>
                </a:cubicBezTo>
                <a:cubicBezTo>
                  <a:pt x="53010" y="92603"/>
                  <a:pt x="50508" y="90955"/>
                  <a:pt x="47751" y="90955"/>
                </a:cubicBezTo>
                <a:lnTo>
                  <a:pt x="6822" y="90955"/>
                </a:lnTo>
                <a:cubicBezTo>
                  <a:pt x="3041" y="90955"/>
                  <a:pt x="0" y="93996"/>
                  <a:pt x="0" y="97777"/>
                </a:cubicBezTo>
                <a:lnTo>
                  <a:pt x="0" y="138706"/>
                </a:lnTo>
                <a:cubicBezTo>
                  <a:pt x="0" y="141463"/>
                  <a:pt x="1649" y="143965"/>
                  <a:pt x="4207" y="145016"/>
                </a:cubicBezTo>
                <a:cubicBezTo>
                  <a:pt x="6765" y="146068"/>
                  <a:pt x="9692" y="145471"/>
                  <a:pt x="11654" y="143538"/>
                </a:cubicBezTo>
                <a:lnTo>
                  <a:pt x="26377" y="128815"/>
                </a:lnTo>
                <a:cubicBezTo>
                  <a:pt x="38940" y="139246"/>
                  <a:pt x="55141" y="145528"/>
                  <a:pt x="72764" y="145528"/>
                </a:cubicBezTo>
                <a:cubicBezTo>
                  <a:pt x="109430" y="145528"/>
                  <a:pt x="139758" y="118412"/>
                  <a:pt x="144789" y="83138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2" name="Text 30"/>
          <p:cNvSpPr/>
          <p:nvPr/>
        </p:nvSpPr>
        <p:spPr>
          <a:xfrm>
            <a:off x="6651962" y="3250122"/>
            <a:ext cx="5012626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46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Réentraînement en Ligne</a:t>
            </a:r>
            <a:endParaRPr lang="fr-FR" sz="1600" noProof="0" dirty="0"/>
          </a:p>
        </p:txBody>
      </p:sp>
      <p:sp>
        <p:nvSpPr>
          <p:cNvPr id="33" name="Text 31"/>
          <p:cNvSpPr/>
          <p:nvPr/>
        </p:nvSpPr>
        <p:spPr>
          <a:xfrm>
            <a:off x="6466010" y="3541178"/>
            <a:ext cx="5190493" cy="1940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Online </a:t>
            </a:r>
            <a:r>
              <a:rPr lang="fr-FR" sz="1019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learning</a:t>
            </a: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avec River. </a:t>
            </a:r>
            <a:r>
              <a:rPr lang="fr-FR" sz="1019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Avantage:</a:t>
            </a: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Adaptation continue.</a:t>
            </a:r>
            <a:endParaRPr lang="fr-FR" sz="1600" noProof="0" dirty="0"/>
          </a:p>
        </p:txBody>
      </p:sp>
      <p:sp>
        <p:nvSpPr>
          <p:cNvPr id="34" name="Shape 32"/>
          <p:cNvSpPr/>
          <p:nvPr/>
        </p:nvSpPr>
        <p:spPr>
          <a:xfrm>
            <a:off x="6364949" y="3941379"/>
            <a:ext cx="5327936" cy="687215"/>
          </a:xfrm>
          <a:custGeom>
            <a:avLst/>
            <a:gdLst/>
            <a:ahLst/>
            <a:cxnLst/>
            <a:rect l="l" t="t" r="r" b="b"/>
            <a:pathLst>
              <a:path w="5327936" h="687215">
                <a:moveTo>
                  <a:pt x="64681" y="0"/>
                </a:moveTo>
                <a:lnTo>
                  <a:pt x="5263256" y="0"/>
                </a:lnTo>
                <a:cubicBezTo>
                  <a:pt x="5298978" y="0"/>
                  <a:pt x="5327936" y="28959"/>
                  <a:pt x="5327936" y="64681"/>
                </a:cubicBezTo>
                <a:lnTo>
                  <a:pt x="5327936" y="622534"/>
                </a:lnTo>
                <a:cubicBezTo>
                  <a:pt x="5327936" y="658256"/>
                  <a:pt x="5298978" y="687215"/>
                  <a:pt x="5263256" y="687215"/>
                </a:cubicBezTo>
                <a:lnTo>
                  <a:pt x="64681" y="687215"/>
                </a:lnTo>
                <a:cubicBezTo>
                  <a:pt x="28959" y="687215"/>
                  <a:pt x="0" y="658256"/>
                  <a:pt x="0" y="622534"/>
                </a:cubicBezTo>
                <a:lnTo>
                  <a:pt x="0" y="64681"/>
                </a:lnTo>
                <a:cubicBezTo>
                  <a:pt x="0" y="28982"/>
                  <a:pt x="28982" y="0"/>
                  <a:pt x="6468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5" name="Shape 33"/>
          <p:cNvSpPr/>
          <p:nvPr/>
        </p:nvSpPr>
        <p:spPr>
          <a:xfrm>
            <a:off x="6486222" y="4082865"/>
            <a:ext cx="145528" cy="145528"/>
          </a:xfrm>
          <a:custGeom>
            <a:avLst/>
            <a:gdLst/>
            <a:ahLst/>
            <a:cxnLst/>
            <a:rect l="l" t="t" r="r" b="b"/>
            <a:pathLst>
              <a:path w="145528" h="145528">
                <a:moveTo>
                  <a:pt x="66084" y="1478"/>
                </a:moveTo>
                <a:cubicBezTo>
                  <a:pt x="70320" y="-483"/>
                  <a:pt x="75208" y="-483"/>
                  <a:pt x="79443" y="1478"/>
                </a:cubicBezTo>
                <a:lnTo>
                  <a:pt x="141577" y="30186"/>
                </a:lnTo>
                <a:cubicBezTo>
                  <a:pt x="143993" y="31294"/>
                  <a:pt x="145528" y="33710"/>
                  <a:pt x="145528" y="36382"/>
                </a:cubicBezTo>
                <a:cubicBezTo>
                  <a:pt x="145528" y="39054"/>
                  <a:pt x="143993" y="41470"/>
                  <a:pt x="141577" y="42578"/>
                </a:cubicBezTo>
                <a:lnTo>
                  <a:pt x="79443" y="71286"/>
                </a:lnTo>
                <a:cubicBezTo>
                  <a:pt x="75208" y="73247"/>
                  <a:pt x="70320" y="73247"/>
                  <a:pt x="66084" y="71286"/>
                </a:cubicBezTo>
                <a:lnTo>
                  <a:pt x="3951" y="42578"/>
                </a:lnTo>
                <a:cubicBezTo>
                  <a:pt x="1535" y="41441"/>
                  <a:pt x="0" y="39025"/>
                  <a:pt x="0" y="36382"/>
                </a:cubicBezTo>
                <a:cubicBezTo>
                  <a:pt x="0" y="33739"/>
                  <a:pt x="1535" y="31294"/>
                  <a:pt x="3951" y="30186"/>
                </a:cubicBezTo>
                <a:lnTo>
                  <a:pt x="66084" y="1478"/>
                </a:lnTo>
                <a:close/>
                <a:moveTo>
                  <a:pt x="13672" y="62077"/>
                </a:moveTo>
                <a:lnTo>
                  <a:pt x="60371" y="83650"/>
                </a:lnTo>
                <a:cubicBezTo>
                  <a:pt x="68245" y="87288"/>
                  <a:pt x="77312" y="87288"/>
                  <a:pt x="85185" y="83650"/>
                </a:cubicBezTo>
                <a:lnTo>
                  <a:pt x="131885" y="62077"/>
                </a:lnTo>
                <a:lnTo>
                  <a:pt x="141577" y="66568"/>
                </a:lnTo>
                <a:cubicBezTo>
                  <a:pt x="143993" y="67676"/>
                  <a:pt x="145528" y="70092"/>
                  <a:pt x="145528" y="72764"/>
                </a:cubicBezTo>
                <a:cubicBezTo>
                  <a:pt x="145528" y="75436"/>
                  <a:pt x="143993" y="77852"/>
                  <a:pt x="141577" y="78960"/>
                </a:cubicBezTo>
                <a:lnTo>
                  <a:pt x="79443" y="107668"/>
                </a:lnTo>
                <a:cubicBezTo>
                  <a:pt x="75208" y="109629"/>
                  <a:pt x="70320" y="109629"/>
                  <a:pt x="66084" y="107668"/>
                </a:cubicBezTo>
                <a:lnTo>
                  <a:pt x="3951" y="78960"/>
                </a:lnTo>
                <a:cubicBezTo>
                  <a:pt x="1535" y="77823"/>
                  <a:pt x="0" y="75407"/>
                  <a:pt x="0" y="72764"/>
                </a:cubicBezTo>
                <a:cubicBezTo>
                  <a:pt x="0" y="70121"/>
                  <a:pt x="1535" y="67676"/>
                  <a:pt x="3951" y="66568"/>
                </a:cubicBezTo>
                <a:lnTo>
                  <a:pt x="13643" y="62077"/>
                </a:lnTo>
                <a:close/>
                <a:moveTo>
                  <a:pt x="3951" y="102950"/>
                </a:moveTo>
                <a:lnTo>
                  <a:pt x="13643" y="98459"/>
                </a:lnTo>
                <a:lnTo>
                  <a:pt x="60343" y="120032"/>
                </a:lnTo>
                <a:cubicBezTo>
                  <a:pt x="68216" y="123670"/>
                  <a:pt x="77283" y="123670"/>
                  <a:pt x="85157" y="120032"/>
                </a:cubicBezTo>
                <a:lnTo>
                  <a:pt x="131856" y="98459"/>
                </a:lnTo>
                <a:lnTo>
                  <a:pt x="141549" y="102950"/>
                </a:lnTo>
                <a:cubicBezTo>
                  <a:pt x="143965" y="104058"/>
                  <a:pt x="145499" y="106474"/>
                  <a:pt x="145499" y="109146"/>
                </a:cubicBezTo>
                <a:cubicBezTo>
                  <a:pt x="145499" y="111818"/>
                  <a:pt x="143965" y="114234"/>
                  <a:pt x="141549" y="115342"/>
                </a:cubicBezTo>
                <a:lnTo>
                  <a:pt x="79415" y="144050"/>
                </a:lnTo>
                <a:cubicBezTo>
                  <a:pt x="75180" y="146011"/>
                  <a:pt x="70291" y="146011"/>
                  <a:pt x="66056" y="144050"/>
                </a:cubicBezTo>
                <a:lnTo>
                  <a:pt x="3951" y="115342"/>
                </a:lnTo>
                <a:cubicBezTo>
                  <a:pt x="1535" y="114205"/>
                  <a:pt x="0" y="111789"/>
                  <a:pt x="0" y="109146"/>
                </a:cubicBezTo>
                <a:cubicBezTo>
                  <a:pt x="0" y="106503"/>
                  <a:pt x="1535" y="104058"/>
                  <a:pt x="3951" y="102950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6" name="Text 34"/>
          <p:cNvSpPr/>
          <p:nvPr/>
        </p:nvSpPr>
        <p:spPr>
          <a:xfrm>
            <a:off x="6651962" y="4042440"/>
            <a:ext cx="5012626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46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Sources Supplémentaires</a:t>
            </a:r>
            <a:endParaRPr lang="fr-FR" sz="1600" noProof="0" dirty="0"/>
          </a:p>
        </p:txBody>
      </p:sp>
      <p:sp>
        <p:nvSpPr>
          <p:cNvPr id="37" name="Text 35"/>
          <p:cNvSpPr/>
          <p:nvPr/>
        </p:nvSpPr>
        <p:spPr>
          <a:xfrm>
            <a:off x="6466010" y="4333496"/>
            <a:ext cx="5190493" cy="1940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Twitter, Google Trends. </a:t>
            </a:r>
            <a:r>
              <a:rPr lang="fr-FR" sz="1019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fr-FR" sz="1019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Signal plus robuste.</a:t>
            </a:r>
            <a:endParaRPr lang="fr-FR" sz="1600" noProof="0" dirty="0"/>
          </a:p>
        </p:txBody>
      </p:sp>
      <p:sp>
        <p:nvSpPr>
          <p:cNvPr id="38" name="Shape 36"/>
          <p:cNvSpPr/>
          <p:nvPr/>
        </p:nvSpPr>
        <p:spPr>
          <a:xfrm>
            <a:off x="327438" y="4935820"/>
            <a:ext cx="11537125" cy="1398684"/>
          </a:xfrm>
          <a:custGeom>
            <a:avLst/>
            <a:gdLst/>
            <a:ahLst/>
            <a:cxnLst/>
            <a:rect l="l" t="t" r="r" b="b"/>
            <a:pathLst>
              <a:path w="11537125" h="1398684">
                <a:moveTo>
                  <a:pt x="97013" y="0"/>
                </a:moveTo>
                <a:lnTo>
                  <a:pt x="11440112" y="0"/>
                </a:lnTo>
                <a:cubicBezTo>
                  <a:pt x="11493691" y="0"/>
                  <a:pt x="11537125" y="43434"/>
                  <a:pt x="11537125" y="97013"/>
                </a:cubicBezTo>
                <a:lnTo>
                  <a:pt x="11537125" y="1301672"/>
                </a:lnTo>
                <a:cubicBezTo>
                  <a:pt x="11537125" y="1355250"/>
                  <a:pt x="11493691" y="1398684"/>
                  <a:pt x="11440112" y="1398684"/>
                </a:cubicBezTo>
                <a:lnTo>
                  <a:pt x="97013" y="1398684"/>
                </a:lnTo>
                <a:cubicBezTo>
                  <a:pt x="43434" y="1398684"/>
                  <a:pt x="0" y="1355250"/>
                  <a:pt x="0" y="1301672"/>
                </a:cubicBezTo>
                <a:lnTo>
                  <a:pt x="0" y="97013"/>
                </a:lnTo>
                <a:cubicBezTo>
                  <a:pt x="0" y="43434"/>
                  <a:pt x="43434" y="0"/>
                  <a:pt x="97013" y="0"/>
                </a:cubicBezTo>
                <a:close/>
              </a:path>
            </a:pathLst>
          </a:custGeom>
          <a:gradFill flip="none" rotWithShape="1">
            <a:gsLst>
              <a:gs pos="0">
                <a:srgbClr val="00A896">
                  <a:alpha val="20000"/>
                </a:srgbClr>
              </a:gs>
              <a:gs pos="100000">
                <a:srgbClr val="00A896">
                  <a:alpha val="5000"/>
                </a:srgbClr>
              </a:gs>
            </a:gsLst>
            <a:lin ang="0" scaled="1"/>
          </a:gra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9" name="Shape 37"/>
          <p:cNvSpPr/>
          <p:nvPr/>
        </p:nvSpPr>
        <p:spPr>
          <a:xfrm>
            <a:off x="481050" y="5101560"/>
            <a:ext cx="161698" cy="161698"/>
          </a:xfrm>
          <a:custGeom>
            <a:avLst/>
            <a:gdLst/>
            <a:ahLst/>
            <a:cxnLst/>
            <a:rect l="l" t="t" r="r" b="b"/>
            <a:pathLst>
              <a:path w="161698" h="161698">
                <a:moveTo>
                  <a:pt x="70711" y="10106"/>
                </a:moveTo>
                <a:lnTo>
                  <a:pt x="46646" y="10106"/>
                </a:lnTo>
                <a:cubicBezTo>
                  <a:pt x="37361" y="10106"/>
                  <a:pt x="29245" y="16454"/>
                  <a:pt x="27034" y="25455"/>
                </a:cubicBezTo>
                <a:lnTo>
                  <a:pt x="442" y="132800"/>
                </a:lnTo>
                <a:cubicBezTo>
                  <a:pt x="-1926" y="142338"/>
                  <a:pt x="5306" y="151592"/>
                  <a:pt x="15159" y="151592"/>
                </a:cubicBezTo>
                <a:lnTo>
                  <a:pt x="70711" y="151592"/>
                </a:lnTo>
                <a:lnTo>
                  <a:pt x="70711" y="131379"/>
                </a:lnTo>
                <a:cubicBezTo>
                  <a:pt x="70711" y="125789"/>
                  <a:pt x="75227" y="121273"/>
                  <a:pt x="80817" y="121273"/>
                </a:cubicBezTo>
                <a:cubicBezTo>
                  <a:pt x="86407" y="121273"/>
                  <a:pt x="90923" y="125789"/>
                  <a:pt x="90923" y="131379"/>
                </a:cubicBezTo>
                <a:lnTo>
                  <a:pt x="90923" y="151592"/>
                </a:lnTo>
                <a:lnTo>
                  <a:pt x="146538" y="151592"/>
                </a:lnTo>
                <a:cubicBezTo>
                  <a:pt x="156392" y="151592"/>
                  <a:pt x="163624" y="142338"/>
                  <a:pt x="161255" y="132800"/>
                </a:cubicBezTo>
                <a:lnTo>
                  <a:pt x="134695" y="25455"/>
                </a:lnTo>
                <a:cubicBezTo>
                  <a:pt x="132453" y="16454"/>
                  <a:pt x="124368" y="10106"/>
                  <a:pt x="115052" y="10106"/>
                </a:cubicBezTo>
                <a:lnTo>
                  <a:pt x="90923" y="10106"/>
                </a:lnTo>
                <a:lnTo>
                  <a:pt x="90923" y="30318"/>
                </a:lnTo>
                <a:cubicBezTo>
                  <a:pt x="90923" y="35908"/>
                  <a:pt x="86407" y="40424"/>
                  <a:pt x="80817" y="40424"/>
                </a:cubicBezTo>
                <a:cubicBezTo>
                  <a:pt x="75227" y="40424"/>
                  <a:pt x="70711" y="35908"/>
                  <a:pt x="70711" y="30318"/>
                </a:cubicBezTo>
                <a:lnTo>
                  <a:pt x="70711" y="10106"/>
                </a:lnTo>
                <a:close/>
                <a:moveTo>
                  <a:pt x="90923" y="70743"/>
                </a:moveTo>
                <a:lnTo>
                  <a:pt x="90923" y="90955"/>
                </a:lnTo>
                <a:cubicBezTo>
                  <a:pt x="90923" y="96545"/>
                  <a:pt x="86407" y="101061"/>
                  <a:pt x="80817" y="101061"/>
                </a:cubicBezTo>
                <a:cubicBezTo>
                  <a:pt x="75227" y="101061"/>
                  <a:pt x="70711" y="96545"/>
                  <a:pt x="70711" y="90955"/>
                </a:cubicBezTo>
                <a:lnTo>
                  <a:pt x="70711" y="70743"/>
                </a:lnTo>
                <a:cubicBezTo>
                  <a:pt x="70711" y="65153"/>
                  <a:pt x="75227" y="60637"/>
                  <a:pt x="80817" y="60637"/>
                </a:cubicBezTo>
                <a:cubicBezTo>
                  <a:pt x="86407" y="60637"/>
                  <a:pt x="90923" y="65153"/>
                  <a:pt x="90923" y="70743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0" name="Text 38"/>
          <p:cNvSpPr/>
          <p:nvPr/>
        </p:nvSpPr>
        <p:spPr>
          <a:xfrm>
            <a:off x="662960" y="5069220"/>
            <a:ext cx="11149050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73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Roadmap 2025-2026</a:t>
            </a:r>
            <a:endParaRPr lang="fr-FR" sz="1600" noProof="0" dirty="0"/>
          </a:p>
        </p:txBody>
      </p:sp>
      <p:sp>
        <p:nvSpPr>
          <p:cNvPr id="41" name="Shape 39"/>
          <p:cNvSpPr/>
          <p:nvPr/>
        </p:nvSpPr>
        <p:spPr>
          <a:xfrm>
            <a:off x="1626577" y="5392615"/>
            <a:ext cx="388074" cy="388074"/>
          </a:xfrm>
          <a:custGeom>
            <a:avLst/>
            <a:gdLst/>
            <a:ahLst/>
            <a:cxnLst/>
            <a:rect l="l" t="t" r="r" b="b"/>
            <a:pathLst>
              <a:path w="388074" h="388074">
                <a:moveTo>
                  <a:pt x="194037" y="0"/>
                </a:moveTo>
                <a:lnTo>
                  <a:pt x="194037" y="0"/>
                </a:lnTo>
                <a:cubicBezTo>
                  <a:pt x="301129" y="0"/>
                  <a:pt x="388074" y="86945"/>
                  <a:pt x="388074" y="194037"/>
                </a:cubicBezTo>
                <a:lnTo>
                  <a:pt x="388074" y="194037"/>
                </a:lnTo>
                <a:cubicBezTo>
                  <a:pt x="388074" y="301129"/>
                  <a:pt x="301129" y="388074"/>
                  <a:pt x="194037" y="388074"/>
                </a:cubicBezTo>
                <a:lnTo>
                  <a:pt x="194037" y="388074"/>
                </a:lnTo>
                <a:cubicBezTo>
                  <a:pt x="86945" y="388074"/>
                  <a:pt x="0" y="301129"/>
                  <a:pt x="0" y="194037"/>
                </a:cubicBezTo>
                <a:lnTo>
                  <a:pt x="0" y="194037"/>
                </a:lnTo>
                <a:cubicBezTo>
                  <a:pt x="0" y="86945"/>
                  <a:pt x="86945" y="0"/>
                  <a:pt x="194037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2" name="Text 40"/>
          <p:cNvSpPr/>
          <p:nvPr/>
        </p:nvSpPr>
        <p:spPr>
          <a:xfrm>
            <a:off x="1693151" y="5473464"/>
            <a:ext cx="258716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73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Q1</a:t>
            </a:r>
            <a:endParaRPr lang="fr-FR" sz="1600" noProof="0" dirty="0"/>
          </a:p>
        </p:txBody>
      </p:sp>
      <p:sp>
        <p:nvSpPr>
          <p:cNvPr id="43" name="Text 41"/>
          <p:cNvSpPr/>
          <p:nvPr/>
        </p:nvSpPr>
        <p:spPr>
          <a:xfrm>
            <a:off x="428499" y="5845369"/>
            <a:ext cx="2781199" cy="1940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19" b="1" noProof="0" dirty="0" err="1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FinBERT</a:t>
            </a:r>
            <a:endParaRPr lang="fr-FR" sz="1600" noProof="0" dirty="0"/>
          </a:p>
        </p:txBody>
      </p:sp>
      <p:sp>
        <p:nvSpPr>
          <p:cNvPr id="44" name="Text 42"/>
          <p:cNvSpPr/>
          <p:nvPr/>
        </p:nvSpPr>
        <p:spPr>
          <a:xfrm>
            <a:off x="432541" y="6039406"/>
            <a:ext cx="2773114" cy="161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91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Intégration</a:t>
            </a:r>
            <a:endParaRPr lang="fr-FR" sz="1600" noProof="0" dirty="0"/>
          </a:p>
        </p:txBody>
      </p:sp>
      <p:sp>
        <p:nvSpPr>
          <p:cNvPr id="45" name="Shape 43"/>
          <p:cNvSpPr/>
          <p:nvPr/>
        </p:nvSpPr>
        <p:spPr>
          <a:xfrm>
            <a:off x="4475487" y="5392615"/>
            <a:ext cx="388074" cy="388074"/>
          </a:xfrm>
          <a:custGeom>
            <a:avLst/>
            <a:gdLst/>
            <a:ahLst/>
            <a:cxnLst/>
            <a:rect l="l" t="t" r="r" b="b"/>
            <a:pathLst>
              <a:path w="388074" h="388074">
                <a:moveTo>
                  <a:pt x="194037" y="0"/>
                </a:moveTo>
                <a:lnTo>
                  <a:pt x="194037" y="0"/>
                </a:lnTo>
                <a:cubicBezTo>
                  <a:pt x="301129" y="0"/>
                  <a:pt x="388074" y="86945"/>
                  <a:pt x="388074" y="194037"/>
                </a:cubicBezTo>
                <a:lnTo>
                  <a:pt x="388074" y="194037"/>
                </a:lnTo>
                <a:cubicBezTo>
                  <a:pt x="388074" y="301129"/>
                  <a:pt x="301129" y="388074"/>
                  <a:pt x="194037" y="388074"/>
                </a:cubicBezTo>
                <a:lnTo>
                  <a:pt x="194037" y="388074"/>
                </a:lnTo>
                <a:cubicBezTo>
                  <a:pt x="86945" y="388074"/>
                  <a:pt x="0" y="301129"/>
                  <a:pt x="0" y="194037"/>
                </a:cubicBezTo>
                <a:lnTo>
                  <a:pt x="0" y="194037"/>
                </a:lnTo>
                <a:cubicBezTo>
                  <a:pt x="0" y="86945"/>
                  <a:pt x="86945" y="0"/>
                  <a:pt x="194037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6" name="Text 44"/>
          <p:cNvSpPr/>
          <p:nvPr/>
        </p:nvSpPr>
        <p:spPr>
          <a:xfrm>
            <a:off x="4526523" y="5473464"/>
            <a:ext cx="282971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73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Q2</a:t>
            </a:r>
            <a:endParaRPr lang="fr-FR" sz="1600" noProof="0" dirty="0"/>
          </a:p>
        </p:txBody>
      </p:sp>
      <p:sp>
        <p:nvSpPr>
          <p:cNvPr id="47" name="Text 45"/>
          <p:cNvSpPr/>
          <p:nvPr/>
        </p:nvSpPr>
        <p:spPr>
          <a:xfrm>
            <a:off x="3277408" y="5845369"/>
            <a:ext cx="2781199" cy="1940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19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Online Learning</a:t>
            </a:r>
            <a:endParaRPr lang="fr-FR" sz="1600" noProof="0" dirty="0"/>
          </a:p>
        </p:txBody>
      </p:sp>
      <p:sp>
        <p:nvSpPr>
          <p:cNvPr id="48" name="Text 46"/>
          <p:cNvSpPr/>
          <p:nvPr/>
        </p:nvSpPr>
        <p:spPr>
          <a:xfrm>
            <a:off x="3281451" y="6039406"/>
            <a:ext cx="2773114" cy="161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91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Réentraînement</a:t>
            </a:r>
            <a:endParaRPr lang="fr-FR" sz="1600" noProof="0" dirty="0"/>
          </a:p>
        </p:txBody>
      </p:sp>
      <p:sp>
        <p:nvSpPr>
          <p:cNvPr id="49" name="Shape 47"/>
          <p:cNvSpPr/>
          <p:nvPr/>
        </p:nvSpPr>
        <p:spPr>
          <a:xfrm>
            <a:off x="7324523" y="5392615"/>
            <a:ext cx="388074" cy="388074"/>
          </a:xfrm>
          <a:custGeom>
            <a:avLst/>
            <a:gdLst/>
            <a:ahLst/>
            <a:cxnLst/>
            <a:rect l="l" t="t" r="r" b="b"/>
            <a:pathLst>
              <a:path w="388074" h="388074">
                <a:moveTo>
                  <a:pt x="194037" y="0"/>
                </a:moveTo>
                <a:lnTo>
                  <a:pt x="194037" y="0"/>
                </a:lnTo>
                <a:cubicBezTo>
                  <a:pt x="301129" y="0"/>
                  <a:pt x="388074" y="86945"/>
                  <a:pt x="388074" y="194037"/>
                </a:cubicBezTo>
                <a:lnTo>
                  <a:pt x="388074" y="194037"/>
                </a:lnTo>
                <a:cubicBezTo>
                  <a:pt x="388074" y="301129"/>
                  <a:pt x="301129" y="388074"/>
                  <a:pt x="194037" y="388074"/>
                </a:cubicBezTo>
                <a:lnTo>
                  <a:pt x="194037" y="388074"/>
                </a:lnTo>
                <a:cubicBezTo>
                  <a:pt x="86945" y="388074"/>
                  <a:pt x="0" y="301129"/>
                  <a:pt x="0" y="194037"/>
                </a:cubicBezTo>
                <a:lnTo>
                  <a:pt x="0" y="194037"/>
                </a:lnTo>
                <a:cubicBezTo>
                  <a:pt x="0" y="86945"/>
                  <a:pt x="86945" y="0"/>
                  <a:pt x="194037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0" name="Text 48"/>
          <p:cNvSpPr/>
          <p:nvPr/>
        </p:nvSpPr>
        <p:spPr>
          <a:xfrm>
            <a:off x="7373411" y="5473464"/>
            <a:ext cx="291056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73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Q3</a:t>
            </a:r>
            <a:endParaRPr lang="fr-FR" sz="1600" noProof="0" dirty="0"/>
          </a:p>
        </p:txBody>
      </p:sp>
      <p:sp>
        <p:nvSpPr>
          <p:cNvPr id="51" name="Text 49"/>
          <p:cNvSpPr/>
          <p:nvPr/>
        </p:nvSpPr>
        <p:spPr>
          <a:xfrm>
            <a:off x="6126445" y="5845369"/>
            <a:ext cx="2781199" cy="1940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19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Multi-Source</a:t>
            </a:r>
            <a:endParaRPr lang="fr-FR" sz="1600" noProof="0" dirty="0"/>
          </a:p>
        </p:txBody>
      </p:sp>
      <p:sp>
        <p:nvSpPr>
          <p:cNvPr id="52" name="Text 50"/>
          <p:cNvSpPr/>
          <p:nvPr/>
        </p:nvSpPr>
        <p:spPr>
          <a:xfrm>
            <a:off x="6130487" y="6039406"/>
            <a:ext cx="2773114" cy="161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91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Twitter, News</a:t>
            </a:r>
            <a:endParaRPr lang="fr-FR" sz="1600" noProof="0" dirty="0"/>
          </a:p>
        </p:txBody>
      </p:sp>
      <p:sp>
        <p:nvSpPr>
          <p:cNvPr id="53" name="Shape 51"/>
          <p:cNvSpPr/>
          <p:nvPr/>
        </p:nvSpPr>
        <p:spPr>
          <a:xfrm>
            <a:off x="10173559" y="5392615"/>
            <a:ext cx="388074" cy="388074"/>
          </a:xfrm>
          <a:custGeom>
            <a:avLst/>
            <a:gdLst/>
            <a:ahLst/>
            <a:cxnLst/>
            <a:rect l="l" t="t" r="r" b="b"/>
            <a:pathLst>
              <a:path w="388074" h="388074">
                <a:moveTo>
                  <a:pt x="194037" y="0"/>
                </a:moveTo>
                <a:lnTo>
                  <a:pt x="194037" y="0"/>
                </a:lnTo>
                <a:cubicBezTo>
                  <a:pt x="301129" y="0"/>
                  <a:pt x="388074" y="86945"/>
                  <a:pt x="388074" y="194037"/>
                </a:cubicBezTo>
                <a:lnTo>
                  <a:pt x="388074" y="194037"/>
                </a:lnTo>
                <a:cubicBezTo>
                  <a:pt x="388074" y="301129"/>
                  <a:pt x="301129" y="388074"/>
                  <a:pt x="194037" y="388074"/>
                </a:cubicBezTo>
                <a:lnTo>
                  <a:pt x="194037" y="388074"/>
                </a:lnTo>
                <a:cubicBezTo>
                  <a:pt x="86945" y="388074"/>
                  <a:pt x="0" y="301129"/>
                  <a:pt x="0" y="194037"/>
                </a:cubicBezTo>
                <a:lnTo>
                  <a:pt x="0" y="194037"/>
                </a:lnTo>
                <a:cubicBezTo>
                  <a:pt x="0" y="86945"/>
                  <a:pt x="86945" y="0"/>
                  <a:pt x="194037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4" name="Text 52"/>
          <p:cNvSpPr/>
          <p:nvPr/>
        </p:nvSpPr>
        <p:spPr>
          <a:xfrm>
            <a:off x="10224721" y="5473464"/>
            <a:ext cx="282971" cy="226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73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Q4</a:t>
            </a:r>
            <a:endParaRPr lang="fr-FR" sz="1600" noProof="0" dirty="0"/>
          </a:p>
        </p:txBody>
      </p:sp>
      <p:sp>
        <p:nvSpPr>
          <p:cNvPr id="55" name="Text 53"/>
          <p:cNvSpPr/>
          <p:nvPr/>
        </p:nvSpPr>
        <p:spPr>
          <a:xfrm>
            <a:off x="8975481" y="5845369"/>
            <a:ext cx="2781199" cy="1940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19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</a:t>
            </a:r>
            <a:endParaRPr lang="fr-FR" sz="1600" noProof="0" dirty="0"/>
          </a:p>
        </p:txBody>
      </p:sp>
      <p:sp>
        <p:nvSpPr>
          <p:cNvPr id="56" name="Text 54"/>
          <p:cNvSpPr/>
          <p:nvPr/>
        </p:nvSpPr>
        <p:spPr>
          <a:xfrm>
            <a:off x="8979523" y="6039406"/>
            <a:ext cx="2773114" cy="161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91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Déploiement</a:t>
            </a:r>
            <a:endParaRPr lang="fr-FR" sz="1600" noProof="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f61e2cb9a0cb23ad776910f1a9276047fb516674.jpg"/>
          <p:cNvPicPr>
            <a:picLocks noChangeAspect="1"/>
          </p:cNvPicPr>
          <p:nvPr/>
        </p:nvPicPr>
        <p:blipFill>
          <a:blip r:embed="rId3">
            <a:alphaModFix amt="25000"/>
          </a:blip>
          <a:srcRect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00A896">
                  <a:alpha val="1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" name="Shape 1"/>
          <p:cNvSpPr/>
          <p:nvPr/>
        </p:nvSpPr>
        <p:spPr>
          <a:xfrm>
            <a:off x="385763" y="838200"/>
            <a:ext cx="1704975" cy="428625"/>
          </a:xfrm>
          <a:custGeom>
            <a:avLst/>
            <a:gdLst/>
            <a:ahLst/>
            <a:cxnLst/>
            <a:rect l="l" t="t" r="r" b="b"/>
            <a:pathLst>
              <a:path w="1704975" h="428625">
                <a:moveTo>
                  <a:pt x="214313" y="0"/>
                </a:moveTo>
                <a:lnTo>
                  <a:pt x="1490663" y="0"/>
                </a:lnTo>
                <a:cubicBezTo>
                  <a:pt x="1608945" y="0"/>
                  <a:pt x="1704975" y="96030"/>
                  <a:pt x="1704975" y="214313"/>
                </a:cubicBezTo>
                <a:lnTo>
                  <a:pt x="1704975" y="214313"/>
                </a:lnTo>
                <a:cubicBezTo>
                  <a:pt x="1704975" y="332595"/>
                  <a:pt x="1608945" y="428625"/>
                  <a:pt x="1490663" y="428625"/>
                </a:cubicBezTo>
                <a:lnTo>
                  <a:pt x="214313" y="428625"/>
                </a:lnTo>
                <a:cubicBezTo>
                  <a:pt x="96030" y="428625"/>
                  <a:pt x="0" y="332595"/>
                  <a:pt x="0" y="214313"/>
                </a:cubicBezTo>
                <a:lnTo>
                  <a:pt x="0" y="214313"/>
                </a:lnTo>
                <a:cubicBezTo>
                  <a:pt x="0" y="96030"/>
                  <a:pt x="96030" y="0"/>
                  <a:pt x="214312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5" name="Text 2"/>
          <p:cNvSpPr/>
          <p:nvPr/>
        </p:nvSpPr>
        <p:spPr>
          <a:xfrm>
            <a:off x="619125" y="957263"/>
            <a:ext cx="132055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350" b="1" kern="0" spc="135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</a:t>
            </a:r>
            <a:endParaRPr lang="fr-FR" sz="1600" noProof="0" dirty="0"/>
          </a:p>
        </p:txBody>
      </p:sp>
      <p:sp>
        <p:nvSpPr>
          <p:cNvPr id="6" name="Text 3"/>
          <p:cNvSpPr/>
          <p:nvPr/>
        </p:nvSpPr>
        <p:spPr>
          <a:xfrm>
            <a:off x="381000" y="1500188"/>
            <a:ext cx="1171575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45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Une Nouvelle Ère pour la Prédiction Boursière</a:t>
            </a:r>
            <a:endParaRPr lang="fr-FR" sz="1600" noProof="0" dirty="0"/>
          </a:p>
        </p:txBody>
      </p:sp>
      <p:sp>
        <p:nvSpPr>
          <p:cNvPr id="25" name="Shape 22"/>
          <p:cNvSpPr/>
          <p:nvPr/>
        </p:nvSpPr>
        <p:spPr>
          <a:xfrm>
            <a:off x="385763" y="3300942"/>
            <a:ext cx="11420475" cy="1228725"/>
          </a:xfrm>
          <a:custGeom>
            <a:avLst/>
            <a:gdLst/>
            <a:ahLst/>
            <a:cxnLst/>
            <a:rect l="l" t="t" r="r" b="b"/>
            <a:pathLst>
              <a:path w="11420475" h="1228725">
                <a:moveTo>
                  <a:pt x="114296" y="0"/>
                </a:moveTo>
                <a:lnTo>
                  <a:pt x="11306179" y="0"/>
                </a:lnTo>
                <a:cubicBezTo>
                  <a:pt x="11369303" y="0"/>
                  <a:pt x="11420475" y="51172"/>
                  <a:pt x="11420475" y="114296"/>
                </a:cubicBezTo>
                <a:lnTo>
                  <a:pt x="11420475" y="1114429"/>
                </a:lnTo>
                <a:cubicBezTo>
                  <a:pt x="11420475" y="1177553"/>
                  <a:pt x="11369303" y="1228725"/>
                  <a:pt x="11306179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A896">
                  <a:alpha val="30000"/>
                </a:srgbClr>
              </a:gs>
              <a:gs pos="100000">
                <a:srgbClr val="00A896">
                  <a:alpha val="10000"/>
                </a:srgbClr>
              </a:gs>
            </a:gsLst>
            <a:lin ang="0" scaled="1"/>
          </a:gra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6" name="Text 23"/>
          <p:cNvSpPr/>
          <p:nvPr/>
        </p:nvSpPr>
        <p:spPr>
          <a:xfrm>
            <a:off x="619125" y="3553355"/>
            <a:ext cx="101060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endParaRPr lang="fr-FR" sz="1600" noProof="0" dirty="0"/>
          </a:p>
        </p:txBody>
      </p:sp>
      <p:sp>
        <p:nvSpPr>
          <p:cNvPr id="27" name="Text 24"/>
          <p:cNvSpPr/>
          <p:nvPr/>
        </p:nvSpPr>
        <p:spPr>
          <a:xfrm>
            <a:off x="619125" y="3429000"/>
            <a:ext cx="10058400" cy="848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600" b="1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 projet démontre la faisabilité de fusionner en temps réel le sentiment social et les données de marché pour générer des signaux prédictifs, offrant une vision innovante de l'analyse boursière moderne.</a:t>
            </a:r>
            <a:endParaRPr lang="fr-FR" b="1" noProof="0" dirty="0"/>
          </a:p>
        </p:txBody>
      </p:sp>
      <p:sp>
        <p:nvSpPr>
          <p:cNvPr id="28" name="Shape 25"/>
          <p:cNvSpPr/>
          <p:nvPr/>
        </p:nvSpPr>
        <p:spPr>
          <a:xfrm>
            <a:off x="10829925" y="3553355"/>
            <a:ext cx="723900" cy="723900"/>
          </a:xfrm>
          <a:custGeom>
            <a:avLst/>
            <a:gdLst/>
            <a:ahLst/>
            <a:cxnLst/>
            <a:rect l="l" t="t" r="r" b="b"/>
            <a:pathLst>
              <a:path w="723900" h="723900">
                <a:moveTo>
                  <a:pt x="361950" y="0"/>
                </a:moveTo>
                <a:lnTo>
                  <a:pt x="361950" y="0"/>
                </a:lnTo>
                <a:cubicBezTo>
                  <a:pt x="561716" y="0"/>
                  <a:pt x="723900" y="162184"/>
                  <a:pt x="723900" y="361950"/>
                </a:cubicBezTo>
                <a:lnTo>
                  <a:pt x="723900" y="361950"/>
                </a:lnTo>
                <a:cubicBezTo>
                  <a:pt x="723900" y="561716"/>
                  <a:pt x="561716" y="723900"/>
                  <a:pt x="361950" y="723900"/>
                </a:cubicBezTo>
                <a:lnTo>
                  <a:pt x="361950" y="723900"/>
                </a:lnTo>
                <a:cubicBezTo>
                  <a:pt x="162184" y="723900"/>
                  <a:pt x="0" y="561716"/>
                  <a:pt x="0" y="361950"/>
                </a:cubicBezTo>
                <a:lnTo>
                  <a:pt x="0" y="361950"/>
                </a:lnTo>
                <a:cubicBezTo>
                  <a:pt x="0" y="162184"/>
                  <a:pt x="162184" y="0"/>
                  <a:pt x="361950" y="0"/>
                </a:cubicBezTo>
                <a:close/>
              </a:path>
            </a:pathLst>
          </a:custGeom>
          <a:solidFill>
            <a:srgbClr val="00A896">
              <a:alpha val="30196"/>
            </a:srgbClr>
          </a:solidFill>
          <a:ln w="508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9" name="Shape 26"/>
          <p:cNvSpPr/>
          <p:nvPr/>
        </p:nvSpPr>
        <p:spPr>
          <a:xfrm>
            <a:off x="11020425" y="3743855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42863" y="42863"/>
                </a:moveTo>
                <a:cubicBezTo>
                  <a:pt x="42863" y="31008"/>
                  <a:pt x="33285" y="21431"/>
                  <a:pt x="21431" y="21431"/>
                </a:cubicBezTo>
                <a:cubicBezTo>
                  <a:pt x="9577" y="21431"/>
                  <a:pt x="0" y="31008"/>
                  <a:pt x="0" y="42863"/>
                </a:cubicBezTo>
                <a:lnTo>
                  <a:pt x="0" y="267891"/>
                </a:lnTo>
                <a:cubicBezTo>
                  <a:pt x="0" y="297493"/>
                  <a:pt x="23976" y="321469"/>
                  <a:pt x="53578" y="321469"/>
                </a:cubicBezTo>
                <a:lnTo>
                  <a:pt x="321469" y="321469"/>
                </a:lnTo>
                <a:cubicBezTo>
                  <a:pt x="333323" y="321469"/>
                  <a:pt x="342900" y="311892"/>
                  <a:pt x="342900" y="300038"/>
                </a:cubicBezTo>
                <a:cubicBezTo>
                  <a:pt x="342900" y="288183"/>
                  <a:pt x="333323" y="278606"/>
                  <a:pt x="321469" y="278606"/>
                </a:cubicBezTo>
                <a:lnTo>
                  <a:pt x="53578" y="278606"/>
                </a:lnTo>
                <a:cubicBezTo>
                  <a:pt x="47685" y="278606"/>
                  <a:pt x="42863" y="273784"/>
                  <a:pt x="42863" y="267891"/>
                </a:cubicBezTo>
                <a:lnTo>
                  <a:pt x="42863" y="42863"/>
                </a:lnTo>
                <a:close/>
                <a:moveTo>
                  <a:pt x="315173" y="100861"/>
                </a:moveTo>
                <a:cubicBezTo>
                  <a:pt x="323545" y="92489"/>
                  <a:pt x="323545" y="78894"/>
                  <a:pt x="315173" y="70522"/>
                </a:cubicBezTo>
                <a:cubicBezTo>
                  <a:pt x="306802" y="62151"/>
                  <a:pt x="293206" y="62151"/>
                  <a:pt x="284835" y="70522"/>
                </a:cubicBezTo>
                <a:lnTo>
                  <a:pt x="214313" y="141111"/>
                </a:lnTo>
                <a:lnTo>
                  <a:pt x="175870" y="102736"/>
                </a:lnTo>
                <a:cubicBezTo>
                  <a:pt x="167499" y="94364"/>
                  <a:pt x="153903" y="94364"/>
                  <a:pt x="145532" y="102736"/>
                </a:cubicBezTo>
                <a:lnTo>
                  <a:pt x="81238" y="167030"/>
                </a:lnTo>
                <a:cubicBezTo>
                  <a:pt x="72866" y="175401"/>
                  <a:pt x="72866" y="188997"/>
                  <a:pt x="81238" y="197368"/>
                </a:cubicBezTo>
                <a:cubicBezTo>
                  <a:pt x="89609" y="205740"/>
                  <a:pt x="103205" y="205740"/>
                  <a:pt x="111576" y="197368"/>
                </a:cubicBezTo>
                <a:lnTo>
                  <a:pt x="160734" y="148210"/>
                </a:lnTo>
                <a:lnTo>
                  <a:pt x="199177" y="186653"/>
                </a:lnTo>
                <a:cubicBezTo>
                  <a:pt x="207548" y="195024"/>
                  <a:pt x="221144" y="195024"/>
                  <a:pt x="229515" y="186653"/>
                </a:cubicBezTo>
                <a:lnTo>
                  <a:pt x="315240" y="100928"/>
                </a:ln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8667" y="338667"/>
            <a:ext cx="978370" cy="275951"/>
          </a:xfrm>
          <a:custGeom>
            <a:avLst/>
            <a:gdLst/>
            <a:ahLst/>
            <a:cxnLst/>
            <a:rect l="l" t="t" r="r" b="b"/>
            <a:pathLst>
              <a:path w="978370" h="275951">
                <a:moveTo>
                  <a:pt x="33448" y="0"/>
                </a:moveTo>
                <a:lnTo>
                  <a:pt x="944922" y="0"/>
                </a:lnTo>
                <a:cubicBezTo>
                  <a:pt x="963395" y="0"/>
                  <a:pt x="978370" y="14975"/>
                  <a:pt x="978370" y="33448"/>
                </a:cubicBezTo>
                <a:lnTo>
                  <a:pt x="978370" y="242503"/>
                </a:lnTo>
                <a:cubicBezTo>
                  <a:pt x="978370" y="260963"/>
                  <a:pt x="963383" y="275951"/>
                  <a:pt x="944922" y="275951"/>
                </a:cubicBezTo>
                <a:lnTo>
                  <a:pt x="33448" y="275951"/>
                </a:lnTo>
                <a:cubicBezTo>
                  <a:pt x="14975" y="275951"/>
                  <a:pt x="0" y="260975"/>
                  <a:pt x="0" y="242503"/>
                </a:cubicBezTo>
                <a:lnTo>
                  <a:pt x="0" y="33448"/>
                </a:lnTo>
                <a:cubicBezTo>
                  <a:pt x="0" y="14988"/>
                  <a:pt x="14988" y="0"/>
                  <a:pt x="33448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476642" y="401383"/>
            <a:ext cx="770493" cy="150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54" b="1" kern="0" spc="53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CONTEXTE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34486" y="752593"/>
            <a:ext cx="11723720" cy="4013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16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Motivation &amp; Problématique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34486" y="1254321"/>
            <a:ext cx="11606650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317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Pourquoi combiner sentiment social et données boursières ?</a:t>
            </a:r>
            <a:endParaRPr lang="fr-FR" sz="1600" noProof="0" dirty="0"/>
          </a:p>
        </p:txBody>
      </p:sp>
      <p:sp>
        <p:nvSpPr>
          <p:cNvPr id="6" name="Shape 4"/>
          <p:cNvSpPr/>
          <p:nvPr/>
        </p:nvSpPr>
        <p:spPr>
          <a:xfrm>
            <a:off x="338667" y="1659885"/>
            <a:ext cx="5652807" cy="1597169"/>
          </a:xfrm>
          <a:custGeom>
            <a:avLst/>
            <a:gdLst/>
            <a:ahLst/>
            <a:cxnLst/>
            <a:rect l="l" t="t" r="r" b="b"/>
            <a:pathLst>
              <a:path w="5652807" h="1597169">
                <a:moveTo>
                  <a:pt x="100350" y="0"/>
                </a:moveTo>
                <a:lnTo>
                  <a:pt x="5552456" y="0"/>
                </a:lnTo>
                <a:cubicBezTo>
                  <a:pt x="5607878" y="0"/>
                  <a:pt x="5652807" y="44928"/>
                  <a:pt x="5652807" y="100350"/>
                </a:cubicBezTo>
                <a:lnTo>
                  <a:pt x="5652807" y="1496819"/>
                </a:lnTo>
                <a:cubicBezTo>
                  <a:pt x="5652807" y="1552240"/>
                  <a:pt x="5607878" y="1597169"/>
                  <a:pt x="5552456" y="1597169"/>
                </a:cubicBezTo>
                <a:lnTo>
                  <a:pt x="100350" y="1597169"/>
                </a:lnTo>
                <a:cubicBezTo>
                  <a:pt x="44928" y="1597169"/>
                  <a:pt x="0" y="1552240"/>
                  <a:pt x="0" y="1496819"/>
                </a:cubicBezTo>
                <a:lnTo>
                  <a:pt x="0" y="100350"/>
                </a:lnTo>
                <a:cubicBezTo>
                  <a:pt x="0" y="44928"/>
                  <a:pt x="44928" y="0"/>
                  <a:pt x="100350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" name="Shape 5"/>
          <p:cNvSpPr/>
          <p:nvPr/>
        </p:nvSpPr>
        <p:spPr>
          <a:xfrm>
            <a:off x="510091" y="1831309"/>
            <a:ext cx="468280" cy="468280"/>
          </a:xfrm>
          <a:custGeom>
            <a:avLst/>
            <a:gdLst/>
            <a:ahLst/>
            <a:cxnLst/>
            <a:rect l="l" t="t" r="r" b="b"/>
            <a:pathLst>
              <a:path w="468280" h="468280">
                <a:moveTo>
                  <a:pt x="234140" y="0"/>
                </a:moveTo>
                <a:lnTo>
                  <a:pt x="234140" y="0"/>
                </a:lnTo>
                <a:cubicBezTo>
                  <a:pt x="363365" y="0"/>
                  <a:pt x="468280" y="104915"/>
                  <a:pt x="468280" y="234140"/>
                </a:cubicBezTo>
                <a:lnTo>
                  <a:pt x="468280" y="234140"/>
                </a:lnTo>
                <a:cubicBezTo>
                  <a:pt x="468280" y="363365"/>
                  <a:pt x="363365" y="468280"/>
                  <a:pt x="234140" y="468280"/>
                </a:cubicBezTo>
                <a:lnTo>
                  <a:pt x="234140" y="468280"/>
                </a:lnTo>
                <a:cubicBezTo>
                  <a:pt x="104915" y="468280"/>
                  <a:pt x="0" y="363365"/>
                  <a:pt x="0" y="234140"/>
                </a:cubicBezTo>
                <a:lnTo>
                  <a:pt x="0" y="234140"/>
                </a:lnTo>
                <a:cubicBezTo>
                  <a:pt x="0" y="104915"/>
                  <a:pt x="104915" y="0"/>
                  <a:pt x="23414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" name="Shape 6"/>
          <p:cNvSpPr/>
          <p:nvPr/>
        </p:nvSpPr>
        <p:spPr>
          <a:xfrm>
            <a:off x="643885" y="1965103"/>
            <a:ext cx="200691" cy="200691"/>
          </a:xfrm>
          <a:custGeom>
            <a:avLst/>
            <a:gdLst/>
            <a:ahLst/>
            <a:cxnLst/>
            <a:rect l="l" t="t" r="r" b="b"/>
            <a:pathLst>
              <a:path w="200691" h="200691">
                <a:moveTo>
                  <a:pt x="25086" y="25086"/>
                </a:moveTo>
                <a:cubicBezTo>
                  <a:pt x="25086" y="18148"/>
                  <a:pt x="19481" y="12543"/>
                  <a:pt x="12543" y="12543"/>
                </a:cubicBezTo>
                <a:cubicBezTo>
                  <a:pt x="5605" y="12543"/>
                  <a:pt x="0" y="18148"/>
                  <a:pt x="0" y="25086"/>
                </a:cubicBezTo>
                <a:lnTo>
                  <a:pt x="0" y="156790"/>
                </a:lnTo>
                <a:cubicBezTo>
                  <a:pt x="0" y="174115"/>
                  <a:pt x="14033" y="188148"/>
                  <a:pt x="31358" y="188148"/>
                </a:cubicBezTo>
                <a:lnTo>
                  <a:pt x="188148" y="188148"/>
                </a:lnTo>
                <a:cubicBezTo>
                  <a:pt x="195086" y="188148"/>
                  <a:pt x="200691" y="182543"/>
                  <a:pt x="200691" y="175605"/>
                </a:cubicBezTo>
                <a:cubicBezTo>
                  <a:pt x="200691" y="168667"/>
                  <a:pt x="195086" y="163062"/>
                  <a:pt x="188148" y="163062"/>
                </a:cubicBezTo>
                <a:lnTo>
                  <a:pt x="31358" y="163062"/>
                </a:lnTo>
                <a:cubicBezTo>
                  <a:pt x="27909" y="163062"/>
                  <a:pt x="25086" y="160240"/>
                  <a:pt x="25086" y="156790"/>
                </a:cubicBezTo>
                <a:lnTo>
                  <a:pt x="25086" y="25086"/>
                </a:lnTo>
                <a:close/>
                <a:moveTo>
                  <a:pt x="184464" y="59031"/>
                </a:moveTo>
                <a:cubicBezTo>
                  <a:pt x="189363" y="54132"/>
                  <a:pt x="189363" y="46175"/>
                  <a:pt x="184464" y="41275"/>
                </a:cubicBezTo>
                <a:cubicBezTo>
                  <a:pt x="179564" y="36375"/>
                  <a:pt x="171607" y="36375"/>
                  <a:pt x="166707" y="41275"/>
                </a:cubicBezTo>
                <a:lnTo>
                  <a:pt x="125432" y="82589"/>
                </a:lnTo>
                <a:lnTo>
                  <a:pt x="102933" y="60129"/>
                </a:lnTo>
                <a:cubicBezTo>
                  <a:pt x="98033" y="55229"/>
                  <a:pt x="90076" y="55229"/>
                  <a:pt x="85176" y="60129"/>
                </a:cubicBezTo>
                <a:lnTo>
                  <a:pt x="47547" y="97759"/>
                </a:lnTo>
                <a:cubicBezTo>
                  <a:pt x="42647" y="102658"/>
                  <a:pt x="42647" y="110615"/>
                  <a:pt x="47547" y="115515"/>
                </a:cubicBezTo>
                <a:cubicBezTo>
                  <a:pt x="52446" y="120415"/>
                  <a:pt x="60403" y="120415"/>
                  <a:pt x="65303" y="115515"/>
                </a:cubicBezTo>
                <a:lnTo>
                  <a:pt x="94074" y="86744"/>
                </a:lnTo>
                <a:lnTo>
                  <a:pt x="116573" y="109244"/>
                </a:lnTo>
                <a:cubicBezTo>
                  <a:pt x="121473" y="114143"/>
                  <a:pt x="129430" y="114143"/>
                  <a:pt x="134330" y="109244"/>
                </a:cubicBezTo>
                <a:lnTo>
                  <a:pt x="184503" y="59071"/>
                </a:ln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9" name="Text 7"/>
          <p:cNvSpPr/>
          <p:nvPr/>
        </p:nvSpPr>
        <p:spPr>
          <a:xfrm>
            <a:off x="1112165" y="1931654"/>
            <a:ext cx="1638979" cy="267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8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Marchés Réactifs</a:t>
            </a:r>
            <a:endParaRPr lang="fr-FR" sz="1600" noProof="0" dirty="0"/>
          </a:p>
        </p:txBody>
      </p:sp>
      <p:sp>
        <p:nvSpPr>
          <p:cNvPr id="10" name="Text 8"/>
          <p:cNvSpPr/>
          <p:nvPr/>
        </p:nvSpPr>
        <p:spPr>
          <a:xfrm>
            <a:off x="510091" y="2433383"/>
            <a:ext cx="5376856" cy="6522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 cours boursiers réagissent non seulement aux données historiques, mais aussi au </a:t>
            </a:r>
            <a:r>
              <a:rPr lang="fr-FR" sz="1054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du public</a:t>
            </a: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L'efficience informationnelle des marchés est remise en question par l'émergence de communautés d'investisseurs </a:t>
            </a:r>
            <a:r>
              <a:rPr lang="fr-FR" sz="1054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retail</a:t>
            </a: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fr-FR" sz="1600" noProof="0" dirty="0"/>
          </a:p>
        </p:txBody>
      </p:sp>
      <p:sp>
        <p:nvSpPr>
          <p:cNvPr id="11" name="Shape 9"/>
          <p:cNvSpPr/>
          <p:nvPr/>
        </p:nvSpPr>
        <p:spPr>
          <a:xfrm>
            <a:off x="338667" y="3399210"/>
            <a:ext cx="5652807" cy="1379753"/>
          </a:xfrm>
          <a:custGeom>
            <a:avLst/>
            <a:gdLst/>
            <a:ahLst/>
            <a:cxnLst/>
            <a:rect l="l" t="t" r="r" b="b"/>
            <a:pathLst>
              <a:path w="5652807" h="1379753">
                <a:moveTo>
                  <a:pt x="100349" y="0"/>
                </a:moveTo>
                <a:lnTo>
                  <a:pt x="5552457" y="0"/>
                </a:lnTo>
                <a:cubicBezTo>
                  <a:pt x="5607879" y="0"/>
                  <a:pt x="5652807" y="44928"/>
                  <a:pt x="5652807" y="100349"/>
                </a:cubicBezTo>
                <a:lnTo>
                  <a:pt x="5652807" y="1279404"/>
                </a:lnTo>
                <a:cubicBezTo>
                  <a:pt x="5652807" y="1334825"/>
                  <a:pt x="5607879" y="1379753"/>
                  <a:pt x="5552457" y="1379753"/>
                </a:cubicBezTo>
                <a:lnTo>
                  <a:pt x="100349" y="1379753"/>
                </a:lnTo>
                <a:cubicBezTo>
                  <a:pt x="44928" y="1379753"/>
                  <a:pt x="0" y="1334825"/>
                  <a:pt x="0" y="1279404"/>
                </a:cubicBezTo>
                <a:lnTo>
                  <a:pt x="0" y="100349"/>
                </a:lnTo>
                <a:cubicBezTo>
                  <a:pt x="0" y="44928"/>
                  <a:pt x="44928" y="0"/>
                  <a:pt x="100349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Shape 10"/>
          <p:cNvSpPr/>
          <p:nvPr/>
        </p:nvSpPr>
        <p:spPr>
          <a:xfrm>
            <a:off x="510091" y="3570634"/>
            <a:ext cx="468280" cy="468280"/>
          </a:xfrm>
          <a:custGeom>
            <a:avLst/>
            <a:gdLst/>
            <a:ahLst/>
            <a:cxnLst/>
            <a:rect l="l" t="t" r="r" b="b"/>
            <a:pathLst>
              <a:path w="468280" h="468280">
                <a:moveTo>
                  <a:pt x="234140" y="0"/>
                </a:moveTo>
                <a:lnTo>
                  <a:pt x="234140" y="0"/>
                </a:lnTo>
                <a:cubicBezTo>
                  <a:pt x="363365" y="0"/>
                  <a:pt x="468280" y="104915"/>
                  <a:pt x="468280" y="234140"/>
                </a:cubicBezTo>
                <a:lnTo>
                  <a:pt x="468280" y="234140"/>
                </a:lnTo>
                <a:cubicBezTo>
                  <a:pt x="468280" y="363365"/>
                  <a:pt x="363365" y="468280"/>
                  <a:pt x="234140" y="468280"/>
                </a:cubicBezTo>
                <a:lnTo>
                  <a:pt x="234140" y="468280"/>
                </a:lnTo>
                <a:cubicBezTo>
                  <a:pt x="104915" y="468280"/>
                  <a:pt x="0" y="363365"/>
                  <a:pt x="0" y="234140"/>
                </a:cubicBezTo>
                <a:lnTo>
                  <a:pt x="0" y="234140"/>
                </a:lnTo>
                <a:cubicBezTo>
                  <a:pt x="0" y="104915"/>
                  <a:pt x="104915" y="0"/>
                  <a:pt x="23414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3" name="Shape 11"/>
          <p:cNvSpPr/>
          <p:nvPr/>
        </p:nvSpPr>
        <p:spPr>
          <a:xfrm>
            <a:off x="643885" y="3704428"/>
            <a:ext cx="200691" cy="200691"/>
          </a:xfrm>
          <a:custGeom>
            <a:avLst/>
            <a:gdLst/>
            <a:ahLst/>
            <a:cxnLst/>
            <a:rect l="l" t="t" r="r" b="b"/>
            <a:pathLst>
              <a:path w="200691" h="200691">
                <a:moveTo>
                  <a:pt x="0" y="100346"/>
                </a:moveTo>
                <a:cubicBezTo>
                  <a:pt x="0" y="44920"/>
                  <a:pt x="44920" y="0"/>
                  <a:pt x="100346" y="0"/>
                </a:cubicBezTo>
                <a:cubicBezTo>
                  <a:pt x="155771" y="0"/>
                  <a:pt x="200691" y="44920"/>
                  <a:pt x="200691" y="100346"/>
                </a:cubicBezTo>
                <a:cubicBezTo>
                  <a:pt x="200691" y="155771"/>
                  <a:pt x="155771" y="200691"/>
                  <a:pt x="100346" y="200691"/>
                </a:cubicBezTo>
                <a:lnTo>
                  <a:pt x="14542" y="200691"/>
                </a:lnTo>
                <a:cubicBezTo>
                  <a:pt x="9172" y="200691"/>
                  <a:pt x="6507" y="194224"/>
                  <a:pt x="10270" y="190422"/>
                </a:cubicBezTo>
                <a:lnTo>
                  <a:pt x="29398" y="171293"/>
                </a:lnTo>
                <a:cubicBezTo>
                  <a:pt x="11250" y="153145"/>
                  <a:pt x="0" y="128058"/>
                  <a:pt x="0" y="100346"/>
                </a:cubicBezTo>
                <a:close/>
                <a:moveTo>
                  <a:pt x="137035" y="60207"/>
                </a:moveTo>
                <a:cubicBezTo>
                  <a:pt x="146285" y="60207"/>
                  <a:pt x="153772" y="52721"/>
                  <a:pt x="153772" y="43470"/>
                </a:cubicBezTo>
                <a:cubicBezTo>
                  <a:pt x="153772" y="34219"/>
                  <a:pt x="146285" y="26733"/>
                  <a:pt x="137035" y="26733"/>
                </a:cubicBezTo>
                <a:cubicBezTo>
                  <a:pt x="128960" y="26733"/>
                  <a:pt x="122218" y="32456"/>
                  <a:pt x="120650" y="40060"/>
                </a:cubicBezTo>
                <a:cubicBezTo>
                  <a:pt x="107127" y="41510"/>
                  <a:pt x="96583" y="52995"/>
                  <a:pt x="96583" y="66871"/>
                </a:cubicBezTo>
                <a:lnTo>
                  <a:pt x="96583" y="66949"/>
                </a:lnTo>
                <a:cubicBezTo>
                  <a:pt x="81884" y="67577"/>
                  <a:pt x="68439" y="71771"/>
                  <a:pt x="57777" y="78356"/>
                </a:cubicBezTo>
                <a:cubicBezTo>
                  <a:pt x="53818" y="75298"/>
                  <a:pt x="48840" y="73456"/>
                  <a:pt x="43470" y="73456"/>
                </a:cubicBezTo>
                <a:cubicBezTo>
                  <a:pt x="30535" y="73456"/>
                  <a:pt x="20030" y="83961"/>
                  <a:pt x="20030" y="96896"/>
                </a:cubicBezTo>
                <a:cubicBezTo>
                  <a:pt x="20030" y="106304"/>
                  <a:pt x="25557" y="114378"/>
                  <a:pt x="33514" y="118102"/>
                </a:cubicBezTo>
                <a:cubicBezTo>
                  <a:pt x="34298" y="145305"/>
                  <a:pt x="63931" y="167177"/>
                  <a:pt x="100385" y="167177"/>
                </a:cubicBezTo>
                <a:cubicBezTo>
                  <a:pt x="136839" y="167177"/>
                  <a:pt x="166511" y="145266"/>
                  <a:pt x="167256" y="118063"/>
                </a:cubicBezTo>
                <a:cubicBezTo>
                  <a:pt x="175174" y="114300"/>
                  <a:pt x="180622" y="106225"/>
                  <a:pt x="180622" y="96896"/>
                </a:cubicBezTo>
                <a:cubicBezTo>
                  <a:pt x="180622" y="83961"/>
                  <a:pt x="170117" y="73456"/>
                  <a:pt x="157182" y="73456"/>
                </a:cubicBezTo>
                <a:cubicBezTo>
                  <a:pt x="151812" y="73456"/>
                  <a:pt x="146873" y="75259"/>
                  <a:pt x="142914" y="78317"/>
                </a:cubicBezTo>
                <a:cubicBezTo>
                  <a:pt x="132174" y="71653"/>
                  <a:pt x="118573" y="67459"/>
                  <a:pt x="103717" y="66910"/>
                </a:cubicBezTo>
                <a:lnTo>
                  <a:pt x="103717" y="66832"/>
                </a:lnTo>
                <a:cubicBezTo>
                  <a:pt x="103717" y="56876"/>
                  <a:pt x="111125" y="48605"/>
                  <a:pt x="120728" y="47272"/>
                </a:cubicBezTo>
                <a:cubicBezTo>
                  <a:pt x="122453" y="54641"/>
                  <a:pt x="129077" y="60129"/>
                  <a:pt x="136995" y="60129"/>
                </a:cubicBezTo>
                <a:lnTo>
                  <a:pt x="137035" y="60207"/>
                </a:lnTo>
                <a:close/>
                <a:moveTo>
                  <a:pt x="69419" y="96779"/>
                </a:moveTo>
                <a:cubicBezTo>
                  <a:pt x="75965" y="96779"/>
                  <a:pt x="80982" y="103677"/>
                  <a:pt x="80590" y="112183"/>
                </a:cubicBezTo>
                <a:cubicBezTo>
                  <a:pt x="80198" y="120689"/>
                  <a:pt x="75298" y="123786"/>
                  <a:pt x="68713" y="123786"/>
                </a:cubicBezTo>
                <a:cubicBezTo>
                  <a:pt x="62128" y="123786"/>
                  <a:pt x="56405" y="120336"/>
                  <a:pt x="56797" y="111831"/>
                </a:cubicBezTo>
                <a:cubicBezTo>
                  <a:pt x="57189" y="103325"/>
                  <a:pt x="62834" y="96818"/>
                  <a:pt x="69380" y="96818"/>
                </a:cubicBezTo>
                <a:lnTo>
                  <a:pt x="69419" y="96779"/>
                </a:lnTo>
                <a:close/>
                <a:moveTo>
                  <a:pt x="143933" y="111791"/>
                </a:moveTo>
                <a:cubicBezTo>
                  <a:pt x="144325" y="120297"/>
                  <a:pt x="138563" y="123747"/>
                  <a:pt x="132017" y="123747"/>
                </a:cubicBezTo>
                <a:cubicBezTo>
                  <a:pt x="125471" y="123747"/>
                  <a:pt x="120532" y="120650"/>
                  <a:pt x="120140" y="112144"/>
                </a:cubicBezTo>
                <a:cubicBezTo>
                  <a:pt x="119748" y="103638"/>
                  <a:pt x="124766" y="96740"/>
                  <a:pt x="131312" y="96740"/>
                </a:cubicBezTo>
                <a:cubicBezTo>
                  <a:pt x="137858" y="96740"/>
                  <a:pt x="143541" y="103246"/>
                  <a:pt x="143894" y="111752"/>
                </a:cubicBezTo>
                <a:lnTo>
                  <a:pt x="143933" y="111791"/>
                </a:lnTo>
                <a:close/>
                <a:moveTo>
                  <a:pt x="125079" y="134016"/>
                </a:moveTo>
                <a:cubicBezTo>
                  <a:pt x="121042" y="143659"/>
                  <a:pt x="111517" y="150440"/>
                  <a:pt x="100385" y="150440"/>
                </a:cubicBezTo>
                <a:cubicBezTo>
                  <a:pt x="89253" y="150440"/>
                  <a:pt x="79728" y="143659"/>
                  <a:pt x="75690" y="134016"/>
                </a:cubicBezTo>
                <a:cubicBezTo>
                  <a:pt x="75220" y="132880"/>
                  <a:pt x="76004" y="131586"/>
                  <a:pt x="77219" y="131469"/>
                </a:cubicBezTo>
                <a:cubicBezTo>
                  <a:pt x="84431" y="130724"/>
                  <a:pt x="92232" y="130332"/>
                  <a:pt x="100385" y="130332"/>
                </a:cubicBezTo>
                <a:cubicBezTo>
                  <a:pt x="108538" y="130332"/>
                  <a:pt x="116338" y="130724"/>
                  <a:pt x="123551" y="131469"/>
                </a:cubicBezTo>
                <a:cubicBezTo>
                  <a:pt x="124766" y="131586"/>
                  <a:pt x="125550" y="132880"/>
                  <a:pt x="125079" y="134016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4" name="Text 12"/>
          <p:cNvSpPr/>
          <p:nvPr/>
        </p:nvSpPr>
        <p:spPr>
          <a:xfrm>
            <a:off x="1112165" y="3670979"/>
            <a:ext cx="2391572" cy="267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80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Reddit</a:t>
            </a:r>
            <a:r>
              <a:rPr lang="fr-FR" sz="158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comme Précurseur</a:t>
            </a:r>
            <a:endParaRPr lang="fr-FR" sz="1600" noProof="0" dirty="0"/>
          </a:p>
        </p:txBody>
      </p:sp>
      <p:sp>
        <p:nvSpPr>
          <p:cNvPr id="15" name="Text 13"/>
          <p:cNvSpPr/>
          <p:nvPr/>
        </p:nvSpPr>
        <p:spPr>
          <a:xfrm>
            <a:off x="510091" y="4172708"/>
            <a:ext cx="5376856" cy="4348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054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reflète souvent l'humeur du marché </a:t>
            </a:r>
            <a:r>
              <a:rPr lang="fr-FR" sz="1054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avant les mouvements de prix</a:t>
            </a: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Le cas </a:t>
            </a:r>
            <a:r>
              <a:rPr lang="fr-FR" sz="1054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GameStop</a:t>
            </a: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(+1600% en janvier 2021) démontre le pouvoir de r/</a:t>
            </a:r>
            <a:r>
              <a:rPr lang="fr-FR" sz="1054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wallstreetbets</a:t>
            </a: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fr-FR" sz="1600" noProof="0" dirty="0"/>
          </a:p>
        </p:txBody>
      </p:sp>
      <p:sp>
        <p:nvSpPr>
          <p:cNvPr id="16" name="Shape 14"/>
          <p:cNvSpPr/>
          <p:nvPr/>
        </p:nvSpPr>
        <p:spPr>
          <a:xfrm>
            <a:off x="338667" y="4921119"/>
            <a:ext cx="5652807" cy="1379753"/>
          </a:xfrm>
          <a:custGeom>
            <a:avLst/>
            <a:gdLst/>
            <a:ahLst/>
            <a:cxnLst/>
            <a:rect l="l" t="t" r="r" b="b"/>
            <a:pathLst>
              <a:path w="5652807" h="1379753">
                <a:moveTo>
                  <a:pt x="100349" y="0"/>
                </a:moveTo>
                <a:lnTo>
                  <a:pt x="5552457" y="0"/>
                </a:lnTo>
                <a:cubicBezTo>
                  <a:pt x="5607879" y="0"/>
                  <a:pt x="5652807" y="44928"/>
                  <a:pt x="5652807" y="100349"/>
                </a:cubicBezTo>
                <a:lnTo>
                  <a:pt x="5652807" y="1279404"/>
                </a:lnTo>
                <a:cubicBezTo>
                  <a:pt x="5652807" y="1334825"/>
                  <a:pt x="5607879" y="1379753"/>
                  <a:pt x="5552457" y="1379753"/>
                </a:cubicBezTo>
                <a:lnTo>
                  <a:pt x="100349" y="1379753"/>
                </a:lnTo>
                <a:cubicBezTo>
                  <a:pt x="44928" y="1379753"/>
                  <a:pt x="0" y="1334825"/>
                  <a:pt x="0" y="1279404"/>
                </a:cubicBezTo>
                <a:lnTo>
                  <a:pt x="0" y="100349"/>
                </a:lnTo>
                <a:cubicBezTo>
                  <a:pt x="0" y="44928"/>
                  <a:pt x="44928" y="0"/>
                  <a:pt x="100349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7" name="Shape 15"/>
          <p:cNvSpPr/>
          <p:nvPr/>
        </p:nvSpPr>
        <p:spPr>
          <a:xfrm>
            <a:off x="510091" y="5092543"/>
            <a:ext cx="468280" cy="468280"/>
          </a:xfrm>
          <a:custGeom>
            <a:avLst/>
            <a:gdLst/>
            <a:ahLst/>
            <a:cxnLst/>
            <a:rect l="l" t="t" r="r" b="b"/>
            <a:pathLst>
              <a:path w="468280" h="468280">
                <a:moveTo>
                  <a:pt x="234140" y="0"/>
                </a:moveTo>
                <a:lnTo>
                  <a:pt x="234140" y="0"/>
                </a:lnTo>
                <a:cubicBezTo>
                  <a:pt x="363365" y="0"/>
                  <a:pt x="468280" y="104915"/>
                  <a:pt x="468280" y="234140"/>
                </a:cubicBezTo>
                <a:lnTo>
                  <a:pt x="468280" y="234140"/>
                </a:lnTo>
                <a:cubicBezTo>
                  <a:pt x="468280" y="363365"/>
                  <a:pt x="363365" y="468280"/>
                  <a:pt x="234140" y="468280"/>
                </a:cubicBezTo>
                <a:lnTo>
                  <a:pt x="234140" y="468280"/>
                </a:lnTo>
                <a:cubicBezTo>
                  <a:pt x="104915" y="468280"/>
                  <a:pt x="0" y="363365"/>
                  <a:pt x="0" y="234140"/>
                </a:cubicBezTo>
                <a:lnTo>
                  <a:pt x="0" y="234140"/>
                </a:lnTo>
                <a:cubicBezTo>
                  <a:pt x="0" y="104915"/>
                  <a:pt x="104915" y="0"/>
                  <a:pt x="23414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8" name="Shape 16"/>
          <p:cNvSpPr/>
          <p:nvPr/>
        </p:nvSpPr>
        <p:spPr>
          <a:xfrm>
            <a:off x="656428" y="5226337"/>
            <a:ext cx="175605" cy="200691"/>
          </a:xfrm>
          <a:custGeom>
            <a:avLst/>
            <a:gdLst/>
            <a:ahLst/>
            <a:cxnLst/>
            <a:rect l="l" t="t" r="r" b="b"/>
            <a:pathLst>
              <a:path w="175605" h="200691">
                <a:moveTo>
                  <a:pt x="132801" y="-3881"/>
                </a:moveTo>
                <a:cubicBezTo>
                  <a:pt x="137466" y="-510"/>
                  <a:pt x="139190" y="5605"/>
                  <a:pt x="137074" y="10936"/>
                </a:cubicBezTo>
                <a:lnTo>
                  <a:pt x="106343" y="87802"/>
                </a:lnTo>
                <a:lnTo>
                  <a:pt x="163062" y="87802"/>
                </a:lnTo>
                <a:cubicBezTo>
                  <a:pt x="168353" y="87802"/>
                  <a:pt x="173057" y="91095"/>
                  <a:pt x="174860" y="96073"/>
                </a:cubicBezTo>
                <a:cubicBezTo>
                  <a:pt x="176663" y="101051"/>
                  <a:pt x="175135" y="106617"/>
                  <a:pt x="171097" y="109988"/>
                </a:cubicBezTo>
                <a:lnTo>
                  <a:pt x="58208" y="204062"/>
                </a:lnTo>
                <a:cubicBezTo>
                  <a:pt x="53779" y="207747"/>
                  <a:pt x="47468" y="207943"/>
                  <a:pt x="42804" y="204572"/>
                </a:cubicBezTo>
                <a:cubicBezTo>
                  <a:pt x="38139" y="201201"/>
                  <a:pt x="36415" y="195086"/>
                  <a:pt x="38531" y="189755"/>
                </a:cubicBezTo>
                <a:lnTo>
                  <a:pt x="69262" y="112889"/>
                </a:lnTo>
                <a:lnTo>
                  <a:pt x="12543" y="112889"/>
                </a:lnTo>
                <a:cubicBezTo>
                  <a:pt x="7252" y="112889"/>
                  <a:pt x="2548" y="109596"/>
                  <a:pt x="745" y="104618"/>
                </a:cubicBezTo>
                <a:cubicBezTo>
                  <a:pt x="-1058" y="99640"/>
                  <a:pt x="470" y="94074"/>
                  <a:pt x="4508" y="90703"/>
                </a:cubicBezTo>
                <a:lnTo>
                  <a:pt x="117397" y="-3371"/>
                </a:lnTo>
                <a:cubicBezTo>
                  <a:pt x="121826" y="-7056"/>
                  <a:pt x="128137" y="-7252"/>
                  <a:pt x="132801" y="-3881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9" name="Text 17"/>
          <p:cNvSpPr/>
          <p:nvPr/>
        </p:nvSpPr>
        <p:spPr>
          <a:xfrm>
            <a:off x="1112165" y="5192889"/>
            <a:ext cx="1438288" cy="267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8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Défi Technique</a:t>
            </a:r>
            <a:endParaRPr lang="fr-FR" sz="1600" noProof="0" dirty="0"/>
          </a:p>
        </p:txBody>
      </p:sp>
      <p:sp>
        <p:nvSpPr>
          <p:cNvPr id="20" name="Text 18"/>
          <p:cNvSpPr/>
          <p:nvPr/>
        </p:nvSpPr>
        <p:spPr>
          <a:xfrm>
            <a:off x="510091" y="5694617"/>
            <a:ext cx="5376856" cy="4348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 défi est de traiter en temps réel à la fois les </a:t>
            </a:r>
            <a:r>
              <a:rPr lang="fr-FR" sz="1054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données sociales rapides</a:t>
            </a: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et les </a:t>
            </a:r>
            <a:r>
              <a:rPr lang="fr-FR" sz="1054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données de marché</a:t>
            </a:r>
            <a:r>
              <a:rPr lang="fr-FR" sz="1054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avec une latence &lt; 300ms.</a:t>
            </a:r>
            <a:endParaRPr lang="fr-FR" sz="1600" noProof="0" dirty="0"/>
          </a:p>
        </p:txBody>
      </p:sp>
      <p:sp>
        <p:nvSpPr>
          <p:cNvPr id="21" name="Shape 19"/>
          <p:cNvSpPr/>
          <p:nvPr/>
        </p:nvSpPr>
        <p:spPr>
          <a:xfrm>
            <a:off x="6096000" y="1712605"/>
            <a:ext cx="5652807" cy="4206156"/>
          </a:xfrm>
          <a:custGeom>
            <a:avLst/>
            <a:gdLst/>
            <a:ahLst/>
            <a:cxnLst/>
            <a:rect l="l" t="t" r="r" b="b"/>
            <a:pathLst>
              <a:path w="5652807" h="4206156">
                <a:moveTo>
                  <a:pt x="100359" y="0"/>
                </a:moveTo>
                <a:lnTo>
                  <a:pt x="5552448" y="0"/>
                </a:lnTo>
                <a:cubicBezTo>
                  <a:pt x="5607874" y="0"/>
                  <a:pt x="5652807" y="44932"/>
                  <a:pt x="5652807" y="100359"/>
                </a:cubicBezTo>
                <a:lnTo>
                  <a:pt x="5652807" y="4105797"/>
                </a:lnTo>
                <a:cubicBezTo>
                  <a:pt x="5652807" y="4161224"/>
                  <a:pt x="5607874" y="4206156"/>
                  <a:pt x="5552448" y="4206156"/>
                </a:cubicBezTo>
                <a:lnTo>
                  <a:pt x="100359" y="4206156"/>
                </a:lnTo>
                <a:cubicBezTo>
                  <a:pt x="44932" y="4206156"/>
                  <a:pt x="0" y="4161224"/>
                  <a:pt x="0" y="4105797"/>
                </a:cubicBezTo>
                <a:lnTo>
                  <a:pt x="0" y="100359"/>
                </a:lnTo>
                <a:cubicBezTo>
                  <a:pt x="0" y="44932"/>
                  <a:pt x="44932" y="0"/>
                  <a:pt x="100359" y="0"/>
                </a:cubicBezTo>
                <a:close/>
              </a:path>
            </a:pathLst>
          </a:custGeom>
          <a:gradFill flip="none" rotWithShape="1">
            <a:gsLst>
              <a:gs pos="0">
                <a:srgbClr val="00A896">
                  <a:alpha val="20000"/>
                </a:srgbClr>
              </a:gs>
              <a:gs pos="100000">
                <a:srgbClr val="00A896">
                  <a:alpha val="5000"/>
                </a:srgbClr>
              </a:gs>
            </a:gsLst>
            <a:lin ang="2700000" scaled="1"/>
          </a:gra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2" name="Text 20"/>
          <p:cNvSpPr/>
          <p:nvPr/>
        </p:nvSpPr>
        <p:spPr>
          <a:xfrm>
            <a:off x="6370905" y="1831309"/>
            <a:ext cx="5410305" cy="267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8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Impact du Sentiment Social</a:t>
            </a:r>
            <a:endParaRPr lang="fr-FR" sz="1600" noProof="0" dirty="0"/>
          </a:p>
        </p:txBody>
      </p:sp>
      <p:sp>
        <p:nvSpPr>
          <p:cNvPr id="23" name="Text 21"/>
          <p:cNvSpPr/>
          <p:nvPr/>
        </p:nvSpPr>
        <p:spPr>
          <a:xfrm>
            <a:off x="6270560" y="2390919"/>
            <a:ext cx="5510650" cy="4013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fr-FR" sz="316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1600%</a:t>
            </a:r>
            <a:endParaRPr lang="fr-FR" sz="1600" noProof="0" dirty="0"/>
          </a:p>
        </p:txBody>
      </p:sp>
      <p:sp>
        <p:nvSpPr>
          <p:cNvPr id="24" name="Text 22"/>
          <p:cNvSpPr/>
          <p:nvPr/>
        </p:nvSpPr>
        <p:spPr>
          <a:xfrm>
            <a:off x="6337457" y="2859199"/>
            <a:ext cx="5376856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54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Hausse de </a:t>
            </a:r>
            <a:r>
              <a:rPr lang="fr-FR" sz="1054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GameStop</a:t>
            </a:r>
            <a:endParaRPr lang="fr-FR" sz="1600" noProof="0" dirty="0"/>
          </a:p>
        </p:txBody>
      </p:sp>
      <p:sp>
        <p:nvSpPr>
          <p:cNvPr id="25" name="Text 23"/>
          <p:cNvSpPr/>
          <p:nvPr/>
        </p:nvSpPr>
        <p:spPr>
          <a:xfrm>
            <a:off x="6341638" y="3059890"/>
            <a:ext cx="5368494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922" noProof="0" dirty="0">
                <a:solidFill>
                  <a:srgbClr val="E0E2E5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grâce à </a:t>
            </a:r>
            <a:r>
              <a:rPr lang="fr-FR" sz="922" noProof="0" dirty="0" err="1">
                <a:solidFill>
                  <a:srgbClr val="E0E2E5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endParaRPr lang="fr-FR" sz="1600" noProof="0" dirty="0"/>
          </a:p>
        </p:txBody>
      </p:sp>
      <p:sp>
        <p:nvSpPr>
          <p:cNvPr id="26" name="Text 24"/>
          <p:cNvSpPr/>
          <p:nvPr/>
        </p:nvSpPr>
        <p:spPr>
          <a:xfrm>
            <a:off x="6270560" y="3543849"/>
            <a:ext cx="5510650" cy="4013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fr-FR" sz="316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2M+</a:t>
            </a:r>
            <a:endParaRPr lang="fr-FR" sz="1600" noProof="0" dirty="0"/>
          </a:p>
        </p:txBody>
      </p:sp>
      <p:sp>
        <p:nvSpPr>
          <p:cNvPr id="27" name="Text 25"/>
          <p:cNvSpPr/>
          <p:nvPr/>
        </p:nvSpPr>
        <p:spPr>
          <a:xfrm>
            <a:off x="6337457" y="4012129"/>
            <a:ext cx="5376856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54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Commentaires </a:t>
            </a:r>
            <a:r>
              <a:rPr lang="fr-FR" sz="1054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endParaRPr lang="fr-FR" sz="1600" noProof="0" dirty="0"/>
          </a:p>
        </p:txBody>
      </p:sp>
      <p:sp>
        <p:nvSpPr>
          <p:cNvPr id="28" name="Text 26"/>
          <p:cNvSpPr/>
          <p:nvPr/>
        </p:nvSpPr>
        <p:spPr>
          <a:xfrm>
            <a:off x="6341638" y="4212820"/>
            <a:ext cx="5368494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922" noProof="0" dirty="0">
                <a:solidFill>
                  <a:srgbClr val="E0E2E5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analysés en temps réel</a:t>
            </a:r>
            <a:endParaRPr lang="fr-FR" sz="1600" noProof="0" dirty="0"/>
          </a:p>
        </p:txBody>
      </p:sp>
      <p:sp>
        <p:nvSpPr>
          <p:cNvPr id="29" name="Text 27"/>
          <p:cNvSpPr/>
          <p:nvPr/>
        </p:nvSpPr>
        <p:spPr>
          <a:xfrm>
            <a:off x="6270560" y="4696648"/>
            <a:ext cx="5510650" cy="4013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fr-FR" sz="316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70%</a:t>
            </a:r>
            <a:endParaRPr lang="fr-FR" sz="1600" noProof="0" dirty="0"/>
          </a:p>
        </p:txBody>
      </p:sp>
      <p:sp>
        <p:nvSpPr>
          <p:cNvPr id="30" name="Text 28"/>
          <p:cNvSpPr/>
          <p:nvPr/>
        </p:nvSpPr>
        <p:spPr>
          <a:xfrm>
            <a:off x="6337457" y="5164928"/>
            <a:ext cx="5376856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54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Meilleurs rendements</a:t>
            </a:r>
            <a:endParaRPr lang="fr-FR" sz="1600" noProof="0" dirty="0"/>
          </a:p>
        </p:txBody>
      </p:sp>
      <p:sp>
        <p:nvSpPr>
          <p:cNvPr id="31" name="Text 29"/>
          <p:cNvSpPr/>
          <p:nvPr/>
        </p:nvSpPr>
        <p:spPr>
          <a:xfrm>
            <a:off x="6341638" y="5365619"/>
            <a:ext cx="5368494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922" noProof="0" dirty="0">
                <a:solidFill>
                  <a:srgbClr val="E0E2E5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vs stratégie passive</a:t>
            </a:r>
            <a:endParaRPr lang="fr-FR" sz="1600" noProof="0" dirty="0"/>
          </a:p>
        </p:txBody>
      </p:sp>
      <p:sp>
        <p:nvSpPr>
          <p:cNvPr id="33" name="Shape 31"/>
          <p:cNvSpPr/>
          <p:nvPr/>
        </p:nvSpPr>
        <p:spPr>
          <a:xfrm>
            <a:off x="6406444" y="374350"/>
            <a:ext cx="112889" cy="234139"/>
          </a:xfrm>
          <a:custGeom>
            <a:avLst/>
            <a:gdLst/>
            <a:ahLst/>
            <a:cxnLst/>
            <a:rect l="l" t="t" r="r" b="b"/>
            <a:pathLst>
              <a:path w="112889" h="150519">
                <a:moveTo>
                  <a:pt x="86107" y="112889"/>
                </a:moveTo>
                <a:cubicBezTo>
                  <a:pt x="88253" y="106333"/>
                  <a:pt x="92545" y="100395"/>
                  <a:pt x="97396" y="95279"/>
                </a:cubicBezTo>
                <a:cubicBezTo>
                  <a:pt x="107009" y="85166"/>
                  <a:pt x="112889" y="71496"/>
                  <a:pt x="112889" y="56444"/>
                </a:cubicBezTo>
                <a:cubicBezTo>
                  <a:pt x="112889" y="25282"/>
                  <a:pt x="87606" y="0"/>
                  <a:pt x="56444" y="0"/>
                </a:cubicBezTo>
                <a:cubicBezTo>
                  <a:pt x="25282" y="0"/>
                  <a:pt x="0" y="25282"/>
                  <a:pt x="0" y="56444"/>
                </a:cubicBezTo>
                <a:cubicBezTo>
                  <a:pt x="0" y="71496"/>
                  <a:pt x="5880" y="85166"/>
                  <a:pt x="15493" y="95279"/>
                </a:cubicBezTo>
                <a:cubicBezTo>
                  <a:pt x="20344" y="100395"/>
                  <a:pt x="24665" y="106333"/>
                  <a:pt x="26782" y="112889"/>
                </a:cubicBezTo>
                <a:lnTo>
                  <a:pt x="86078" y="112889"/>
                </a:lnTo>
                <a:close/>
                <a:moveTo>
                  <a:pt x="84667" y="127000"/>
                </a:moveTo>
                <a:lnTo>
                  <a:pt x="28222" y="127000"/>
                </a:lnTo>
                <a:lnTo>
                  <a:pt x="28222" y="131704"/>
                </a:lnTo>
                <a:cubicBezTo>
                  <a:pt x="28222" y="144698"/>
                  <a:pt x="38747" y="155222"/>
                  <a:pt x="51741" y="155222"/>
                </a:cubicBezTo>
                <a:lnTo>
                  <a:pt x="61148" y="155222"/>
                </a:lnTo>
                <a:cubicBezTo>
                  <a:pt x="74142" y="155222"/>
                  <a:pt x="84667" y="144698"/>
                  <a:pt x="84667" y="131704"/>
                </a:cubicBezTo>
                <a:lnTo>
                  <a:pt x="84667" y="127000"/>
                </a:lnTo>
                <a:close/>
                <a:moveTo>
                  <a:pt x="54093" y="32926"/>
                </a:moveTo>
                <a:cubicBezTo>
                  <a:pt x="42392" y="32926"/>
                  <a:pt x="32926" y="42392"/>
                  <a:pt x="32926" y="54093"/>
                </a:cubicBezTo>
                <a:cubicBezTo>
                  <a:pt x="32926" y="58003"/>
                  <a:pt x="29780" y="61148"/>
                  <a:pt x="25870" y="61148"/>
                </a:cubicBezTo>
                <a:cubicBezTo>
                  <a:pt x="21960" y="61148"/>
                  <a:pt x="18815" y="58003"/>
                  <a:pt x="18815" y="54093"/>
                </a:cubicBezTo>
                <a:cubicBezTo>
                  <a:pt x="18815" y="34602"/>
                  <a:pt x="34602" y="18815"/>
                  <a:pt x="54093" y="18815"/>
                </a:cubicBezTo>
                <a:cubicBezTo>
                  <a:pt x="58003" y="18815"/>
                  <a:pt x="61148" y="21960"/>
                  <a:pt x="61148" y="25870"/>
                </a:cubicBezTo>
                <a:cubicBezTo>
                  <a:pt x="61148" y="29780"/>
                  <a:pt x="58003" y="32926"/>
                  <a:pt x="54093" y="32926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4" name="Text 32"/>
          <p:cNvSpPr/>
          <p:nvPr/>
        </p:nvSpPr>
        <p:spPr>
          <a:xfrm>
            <a:off x="6798420" y="367935"/>
            <a:ext cx="5259786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8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Pourquoi Cette Approche ?</a:t>
            </a:r>
            <a:endParaRPr lang="fr-FR" sz="1600" noProof="0" dirty="0"/>
          </a:p>
        </p:txBody>
      </p:sp>
      <p:sp>
        <p:nvSpPr>
          <p:cNvPr id="35" name="Text 33"/>
          <p:cNvSpPr/>
          <p:nvPr/>
        </p:nvSpPr>
        <p:spPr>
          <a:xfrm>
            <a:off x="6337457" y="6510841"/>
            <a:ext cx="125432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fr-FR" sz="1600" noProof="0" dirty="0"/>
          </a:p>
        </p:txBody>
      </p:sp>
      <p:sp>
        <p:nvSpPr>
          <p:cNvPr id="36" name="Text 34"/>
          <p:cNvSpPr/>
          <p:nvPr/>
        </p:nvSpPr>
        <p:spPr>
          <a:xfrm>
            <a:off x="6798420" y="903112"/>
            <a:ext cx="3169251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00" noProof="0" dirty="0">
                <a:solidFill>
                  <a:schemeClr val="bg1"/>
                </a:solidFill>
              </a:rPr>
              <a:t>Détecter la volatilité plus tôt en utilisant l’opinion collective comme signal complémentaire aux modèles classiques.</a:t>
            </a:r>
            <a:endParaRPr lang="fr-FR" sz="1600" noProof="0" dirty="0">
              <a:solidFill>
                <a:schemeClr val="bg1"/>
              </a:solidFill>
            </a:endParaRPr>
          </a:p>
        </p:txBody>
      </p:sp>
      <p:sp>
        <p:nvSpPr>
          <p:cNvPr id="37" name="Text 35"/>
          <p:cNvSpPr/>
          <p:nvPr/>
        </p:nvSpPr>
        <p:spPr>
          <a:xfrm>
            <a:off x="6337457" y="6811878"/>
            <a:ext cx="125432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fr-FR" sz="1600" noProof="0" dirty="0"/>
          </a:p>
        </p:txBody>
      </p:sp>
      <p:sp>
        <p:nvSpPr>
          <p:cNvPr id="38" name="Text 36"/>
          <p:cNvSpPr/>
          <p:nvPr/>
        </p:nvSpPr>
        <p:spPr>
          <a:xfrm>
            <a:off x="6499735" y="6778429"/>
            <a:ext cx="2517004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fr-FR" sz="1600" noProof="0" dirty="0"/>
          </a:p>
        </p:txBody>
      </p:sp>
      <p:sp>
        <p:nvSpPr>
          <p:cNvPr id="39" name="Text 37"/>
          <p:cNvSpPr/>
          <p:nvPr/>
        </p:nvSpPr>
        <p:spPr>
          <a:xfrm>
            <a:off x="6337457" y="7112915"/>
            <a:ext cx="125432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fr-FR" sz="1600" noProof="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5763" y="385763"/>
            <a:ext cx="1285875" cy="314325"/>
          </a:xfrm>
          <a:custGeom>
            <a:avLst/>
            <a:gdLst/>
            <a:ahLst/>
            <a:cxnLst/>
            <a:rect l="l" t="t" r="r" b="b"/>
            <a:pathLst>
              <a:path w="1285875" h="314325">
                <a:moveTo>
                  <a:pt x="38099" y="0"/>
                </a:moveTo>
                <a:lnTo>
                  <a:pt x="1247776" y="0"/>
                </a:lnTo>
                <a:cubicBezTo>
                  <a:pt x="1268817" y="0"/>
                  <a:pt x="1285875" y="17058"/>
                  <a:pt x="1285875" y="38099"/>
                </a:cubicBezTo>
                <a:lnTo>
                  <a:pt x="1285875" y="276226"/>
                </a:lnTo>
                <a:cubicBezTo>
                  <a:pt x="1285875" y="297267"/>
                  <a:pt x="1268817" y="314325"/>
                  <a:pt x="1247776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542925" y="457200"/>
            <a:ext cx="1042988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200" b="1" kern="0" spc="6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NAVIGATION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81000" y="85725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6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Plan de la Présentation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81000" y="142875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50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Parcours structuré à travers l'architecture technique</a:t>
            </a:r>
            <a:endParaRPr lang="fr-FR" sz="1600" noProof="0" dirty="0"/>
          </a:p>
        </p:txBody>
      </p:sp>
      <p:sp>
        <p:nvSpPr>
          <p:cNvPr id="6" name="Shape 4"/>
          <p:cNvSpPr/>
          <p:nvPr/>
        </p:nvSpPr>
        <p:spPr>
          <a:xfrm>
            <a:off x="385763" y="2005013"/>
            <a:ext cx="3648075" cy="1857375"/>
          </a:xfrm>
          <a:custGeom>
            <a:avLst/>
            <a:gdLst/>
            <a:ahLst/>
            <a:cxnLst/>
            <a:rect l="l" t="t" r="r" b="b"/>
            <a:pathLst>
              <a:path w="3648075" h="1857375">
                <a:moveTo>
                  <a:pt x="114303" y="0"/>
                </a:moveTo>
                <a:lnTo>
                  <a:pt x="3533772" y="0"/>
                </a:lnTo>
                <a:cubicBezTo>
                  <a:pt x="3596858" y="0"/>
                  <a:pt x="3648075" y="51217"/>
                  <a:pt x="3648075" y="114303"/>
                </a:cubicBezTo>
                <a:lnTo>
                  <a:pt x="3648075" y="1743072"/>
                </a:lnTo>
                <a:cubicBezTo>
                  <a:pt x="3648075" y="1806158"/>
                  <a:pt x="3596858" y="1857375"/>
                  <a:pt x="3533772" y="1857375"/>
                </a:cubicBezTo>
                <a:lnTo>
                  <a:pt x="114303" y="1857375"/>
                </a:lnTo>
                <a:cubicBezTo>
                  <a:pt x="51217" y="1857375"/>
                  <a:pt x="0" y="1806158"/>
                  <a:pt x="0" y="174307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" name="Shape 5"/>
          <p:cNvSpPr/>
          <p:nvPr/>
        </p:nvSpPr>
        <p:spPr>
          <a:xfrm>
            <a:off x="619125" y="22383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" name="Text 6"/>
          <p:cNvSpPr/>
          <p:nvPr/>
        </p:nvSpPr>
        <p:spPr>
          <a:xfrm>
            <a:off x="785813" y="2371725"/>
            <a:ext cx="4191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2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fr-FR" sz="1600" noProof="0" dirty="0"/>
          </a:p>
        </p:txBody>
      </p:sp>
      <p:sp>
        <p:nvSpPr>
          <p:cNvPr id="9" name="Text 7"/>
          <p:cNvSpPr/>
          <p:nvPr/>
        </p:nvSpPr>
        <p:spPr>
          <a:xfrm>
            <a:off x="619125" y="3000375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5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Vue d'ensemble de l'architecture</a:t>
            </a:r>
            <a:endParaRPr lang="fr-FR" sz="1600" noProof="0" dirty="0"/>
          </a:p>
        </p:txBody>
      </p:sp>
      <p:sp>
        <p:nvSpPr>
          <p:cNvPr id="10" name="Text 8"/>
          <p:cNvSpPr/>
          <p:nvPr/>
        </p:nvSpPr>
        <p:spPr>
          <a:xfrm>
            <a:off x="619125" y="3381375"/>
            <a:ext cx="32575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20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Flux de données et composants du système</a:t>
            </a:r>
            <a:endParaRPr lang="fr-FR" sz="1600" noProof="0" dirty="0"/>
          </a:p>
        </p:txBody>
      </p:sp>
      <p:sp>
        <p:nvSpPr>
          <p:cNvPr id="11" name="Shape 9"/>
          <p:cNvSpPr/>
          <p:nvPr/>
        </p:nvSpPr>
        <p:spPr>
          <a:xfrm>
            <a:off x="4271963" y="2005013"/>
            <a:ext cx="3648075" cy="1857375"/>
          </a:xfrm>
          <a:custGeom>
            <a:avLst/>
            <a:gdLst/>
            <a:ahLst/>
            <a:cxnLst/>
            <a:rect l="l" t="t" r="r" b="b"/>
            <a:pathLst>
              <a:path w="3648075" h="1857375">
                <a:moveTo>
                  <a:pt x="114303" y="0"/>
                </a:moveTo>
                <a:lnTo>
                  <a:pt x="3533772" y="0"/>
                </a:lnTo>
                <a:cubicBezTo>
                  <a:pt x="3596858" y="0"/>
                  <a:pt x="3648075" y="51217"/>
                  <a:pt x="3648075" y="114303"/>
                </a:cubicBezTo>
                <a:lnTo>
                  <a:pt x="3648075" y="1743072"/>
                </a:lnTo>
                <a:cubicBezTo>
                  <a:pt x="3648075" y="1806158"/>
                  <a:pt x="3596858" y="1857375"/>
                  <a:pt x="3533772" y="1857375"/>
                </a:cubicBezTo>
                <a:lnTo>
                  <a:pt x="114303" y="1857375"/>
                </a:lnTo>
                <a:cubicBezTo>
                  <a:pt x="51217" y="1857375"/>
                  <a:pt x="0" y="1806158"/>
                  <a:pt x="0" y="174307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Shape 10"/>
          <p:cNvSpPr/>
          <p:nvPr/>
        </p:nvSpPr>
        <p:spPr>
          <a:xfrm>
            <a:off x="4505325" y="22383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3" name="Text 11"/>
          <p:cNvSpPr/>
          <p:nvPr/>
        </p:nvSpPr>
        <p:spPr>
          <a:xfrm>
            <a:off x="4644628" y="2371725"/>
            <a:ext cx="4762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2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fr-FR" sz="1600" noProof="0" dirty="0"/>
          </a:p>
        </p:txBody>
      </p:sp>
      <p:sp>
        <p:nvSpPr>
          <p:cNvPr id="14" name="Text 12"/>
          <p:cNvSpPr/>
          <p:nvPr/>
        </p:nvSpPr>
        <p:spPr>
          <a:xfrm>
            <a:off x="4505325" y="3000375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5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Sources de données</a:t>
            </a:r>
            <a:endParaRPr lang="fr-FR" sz="1600" noProof="0" dirty="0"/>
          </a:p>
        </p:txBody>
      </p:sp>
      <p:sp>
        <p:nvSpPr>
          <p:cNvPr id="15" name="Text 13"/>
          <p:cNvSpPr/>
          <p:nvPr/>
        </p:nvSpPr>
        <p:spPr>
          <a:xfrm>
            <a:off x="4505325" y="3381375"/>
            <a:ext cx="32575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20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r>
              <a:rPr lang="fr-FR" sz="120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et données boursières en temps réel</a:t>
            </a:r>
            <a:endParaRPr lang="fr-FR" sz="1600" noProof="0" dirty="0"/>
          </a:p>
        </p:txBody>
      </p:sp>
      <p:sp>
        <p:nvSpPr>
          <p:cNvPr id="16" name="Shape 14"/>
          <p:cNvSpPr/>
          <p:nvPr/>
        </p:nvSpPr>
        <p:spPr>
          <a:xfrm>
            <a:off x="8158163" y="2005013"/>
            <a:ext cx="3648075" cy="1857375"/>
          </a:xfrm>
          <a:custGeom>
            <a:avLst/>
            <a:gdLst/>
            <a:ahLst/>
            <a:cxnLst/>
            <a:rect l="l" t="t" r="r" b="b"/>
            <a:pathLst>
              <a:path w="3648075" h="1857375">
                <a:moveTo>
                  <a:pt x="114303" y="0"/>
                </a:moveTo>
                <a:lnTo>
                  <a:pt x="3533772" y="0"/>
                </a:lnTo>
                <a:cubicBezTo>
                  <a:pt x="3596858" y="0"/>
                  <a:pt x="3648075" y="51217"/>
                  <a:pt x="3648075" y="114303"/>
                </a:cubicBezTo>
                <a:lnTo>
                  <a:pt x="3648075" y="1743072"/>
                </a:lnTo>
                <a:cubicBezTo>
                  <a:pt x="3648075" y="1806158"/>
                  <a:pt x="3596858" y="1857375"/>
                  <a:pt x="3533772" y="1857375"/>
                </a:cubicBezTo>
                <a:lnTo>
                  <a:pt x="114303" y="1857375"/>
                </a:lnTo>
                <a:cubicBezTo>
                  <a:pt x="51217" y="1857375"/>
                  <a:pt x="0" y="1806158"/>
                  <a:pt x="0" y="174307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7" name="Shape 15"/>
          <p:cNvSpPr/>
          <p:nvPr/>
        </p:nvSpPr>
        <p:spPr>
          <a:xfrm>
            <a:off x="8391525" y="22383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8" name="Text 16"/>
          <p:cNvSpPr/>
          <p:nvPr/>
        </p:nvSpPr>
        <p:spPr>
          <a:xfrm>
            <a:off x="8527107" y="2371725"/>
            <a:ext cx="4857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2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fr-FR" sz="1600" noProof="0" dirty="0"/>
          </a:p>
        </p:txBody>
      </p:sp>
      <p:sp>
        <p:nvSpPr>
          <p:cNvPr id="19" name="Text 17"/>
          <p:cNvSpPr/>
          <p:nvPr/>
        </p:nvSpPr>
        <p:spPr>
          <a:xfrm>
            <a:off x="8391525" y="3000375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5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Streaming &amp; Traitement</a:t>
            </a:r>
            <a:endParaRPr lang="fr-FR" sz="1600" noProof="0" dirty="0"/>
          </a:p>
        </p:txBody>
      </p:sp>
      <p:sp>
        <p:nvSpPr>
          <p:cNvPr id="20" name="Text 18"/>
          <p:cNvSpPr/>
          <p:nvPr/>
        </p:nvSpPr>
        <p:spPr>
          <a:xfrm>
            <a:off x="8391525" y="3381375"/>
            <a:ext cx="32575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20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Kafka et Spark </a:t>
            </a:r>
            <a:r>
              <a:rPr lang="fr-FR" sz="120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</a:t>
            </a:r>
            <a:r>
              <a:rPr lang="fr-FR" sz="120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Streaming</a:t>
            </a:r>
            <a:endParaRPr lang="fr-FR" sz="1600" noProof="0" dirty="0"/>
          </a:p>
        </p:txBody>
      </p:sp>
      <p:sp>
        <p:nvSpPr>
          <p:cNvPr id="21" name="Shape 19"/>
          <p:cNvSpPr/>
          <p:nvPr/>
        </p:nvSpPr>
        <p:spPr>
          <a:xfrm>
            <a:off x="385763" y="4100513"/>
            <a:ext cx="3648075" cy="1857375"/>
          </a:xfrm>
          <a:custGeom>
            <a:avLst/>
            <a:gdLst/>
            <a:ahLst/>
            <a:cxnLst/>
            <a:rect l="l" t="t" r="r" b="b"/>
            <a:pathLst>
              <a:path w="3648075" h="1857375">
                <a:moveTo>
                  <a:pt x="114303" y="0"/>
                </a:moveTo>
                <a:lnTo>
                  <a:pt x="3533772" y="0"/>
                </a:lnTo>
                <a:cubicBezTo>
                  <a:pt x="3596858" y="0"/>
                  <a:pt x="3648075" y="51217"/>
                  <a:pt x="3648075" y="114303"/>
                </a:cubicBezTo>
                <a:lnTo>
                  <a:pt x="3648075" y="1743072"/>
                </a:lnTo>
                <a:cubicBezTo>
                  <a:pt x="3648075" y="1806158"/>
                  <a:pt x="3596858" y="1857375"/>
                  <a:pt x="3533772" y="1857375"/>
                </a:cubicBezTo>
                <a:lnTo>
                  <a:pt x="114303" y="1857375"/>
                </a:lnTo>
                <a:cubicBezTo>
                  <a:pt x="51217" y="1857375"/>
                  <a:pt x="0" y="1806158"/>
                  <a:pt x="0" y="174307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2" name="Shape 20"/>
          <p:cNvSpPr/>
          <p:nvPr/>
        </p:nvSpPr>
        <p:spPr>
          <a:xfrm>
            <a:off x="619125" y="43338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23" name="Text 21"/>
          <p:cNvSpPr/>
          <p:nvPr/>
        </p:nvSpPr>
        <p:spPr>
          <a:xfrm>
            <a:off x="758577" y="4467225"/>
            <a:ext cx="4762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2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fr-FR" sz="1600" noProof="0" dirty="0"/>
          </a:p>
        </p:txBody>
      </p:sp>
      <p:sp>
        <p:nvSpPr>
          <p:cNvPr id="24" name="Text 22"/>
          <p:cNvSpPr/>
          <p:nvPr/>
        </p:nvSpPr>
        <p:spPr>
          <a:xfrm>
            <a:off x="619125" y="5095875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5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Analyse des sentiments</a:t>
            </a:r>
            <a:endParaRPr lang="fr-FR" sz="1600" noProof="0" dirty="0"/>
          </a:p>
        </p:txBody>
      </p:sp>
      <p:sp>
        <p:nvSpPr>
          <p:cNvPr id="25" name="Text 23"/>
          <p:cNvSpPr/>
          <p:nvPr/>
        </p:nvSpPr>
        <p:spPr>
          <a:xfrm>
            <a:off x="619125" y="5476875"/>
            <a:ext cx="32575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20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VADER pour l'analyse sociale</a:t>
            </a:r>
            <a:endParaRPr lang="fr-FR" sz="1600" noProof="0" dirty="0"/>
          </a:p>
        </p:txBody>
      </p:sp>
      <p:sp>
        <p:nvSpPr>
          <p:cNvPr id="26" name="Shape 24"/>
          <p:cNvSpPr/>
          <p:nvPr/>
        </p:nvSpPr>
        <p:spPr>
          <a:xfrm>
            <a:off x="4271963" y="4100513"/>
            <a:ext cx="3648075" cy="1857375"/>
          </a:xfrm>
          <a:custGeom>
            <a:avLst/>
            <a:gdLst/>
            <a:ahLst/>
            <a:cxnLst/>
            <a:rect l="l" t="t" r="r" b="b"/>
            <a:pathLst>
              <a:path w="3648075" h="1857375">
                <a:moveTo>
                  <a:pt x="114303" y="0"/>
                </a:moveTo>
                <a:lnTo>
                  <a:pt x="3533772" y="0"/>
                </a:lnTo>
                <a:cubicBezTo>
                  <a:pt x="3596858" y="0"/>
                  <a:pt x="3648075" y="51217"/>
                  <a:pt x="3648075" y="114303"/>
                </a:cubicBezTo>
                <a:lnTo>
                  <a:pt x="3648075" y="1743072"/>
                </a:lnTo>
                <a:cubicBezTo>
                  <a:pt x="3648075" y="1806158"/>
                  <a:pt x="3596858" y="1857375"/>
                  <a:pt x="3533772" y="1857375"/>
                </a:cubicBezTo>
                <a:lnTo>
                  <a:pt x="114303" y="1857375"/>
                </a:lnTo>
                <a:cubicBezTo>
                  <a:pt x="51217" y="1857375"/>
                  <a:pt x="0" y="1806158"/>
                  <a:pt x="0" y="174307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7" name="Shape 25"/>
          <p:cNvSpPr/>
          <p:nvPr/>
        </p:nvSpPr>
        <p:spPr>
          <a:xfrm>
            <a:off x="4505325" y="43338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28" name="Text 26"/>
          <p:cNvSpPr/>
          <p:nvPr/>
        </p:nvSpPr>
        <p:spPr>
          <a:xfrm>
            <a:off x="4640461" y="4467225"/>
            <a:ext cx="4857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2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fr-FR" sz="1600" noProof="0" dirty="0"/>
          </a:p>
        </p:txBody>
      </p:sp>
      <p:sp>
        <p:nvSpPr>
          <p:cNvPr id="29" name="Text 27"/>
          <p:cNvSpPr/>
          <p:nvPr/>
        </p:nvSpPr>
        <p:spPr>
          <a:xfrm>
            <a:off x="4505325" y="5095875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5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 d'apprentissage automatique</a:t>
            </a:r>
            <a:endParaRPr lang="fr-FR" sz="1600" noProof="0" dirty="0"/>
          </a:p>
        </p:txBody>
      </p:sp>
      <p:sp>
        <p:nvSpPr>
          <p:cNvPr id="30" name="Text 28"/>
          <p:cNvSpPr/>
          <p:nvPr/>
        </p:nvSpPr>
        <p:spPr>
          <a:xfrm>
            <a:off x="4505325" y="5476875"/>
            <a:ext cx="32575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20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XGBoost</a:t>
            </a:r>
            <a:r>
              <a:rPr lang="fr-FR" sz="120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pour prédire les rendements</a:t>
            </a:r>
            <a:endParaRPr lang="fr-FR" sz="1600" noProof="0" dirty="0"/>
          </a:p>
        </p:txBody>
      </p:sp>
      <p:sp>
        <p:nvSpPr>
          <p:cNvPr id="31" name="Shape 29"/>
          <p:cNvSpPr/>
          <p:nvPr/>
        </p:nvSpPr>
        <p:spPr>
          <a:xfrm>
            <a:off x="8158163" y="4100513"/>
            <a:ext cx="3648075" cy="1857375"/>
          </a:xfrm>
          <a:custGeom>
            <a:avLst/>
            <a:gdLst/>
            <a:ahLst/>
            <a:cxnLst/>
            <a:rect l="l" t="t" r="r" b="b"/>
            <a:pathLst>
              <a:path w="3648075" h="1857375">
                <a:moveTo>
                  <a:pt x="114303" y="0"/>
                </a:moveTo>
                <a:lnTo>
                  <a:pt x="3533772" y="0"/>
                </a:lnTo>
                <a:cubicBezTo>
                  <a:pt x="3596858" y="0"/>
                  <a:pt x="3648075" y="51217"/>
                  <a:pt x="3648075" y="114303"/>
                </a:cubicBezTo>
                <a:lnTo>
                  <a:pt x="3648075" y="1743072"/>
                </a:lnTo>
                <a:cubicBezTo>
                  <a:pt x="3648075" y="1806158"/>
                  <a:pt x="3596858" y="1857375"/>
                  <a:pt x="3533772" y="1857375"/>
                </a:cubicBezTo>
                <a:lnTo>
                  <a:pt x="114303" y="1857375"/>
                </a:lnTo>
                <a:cubicBezTo>
                  <a:pt x="51217" y="1857375"/>
                  <a:pt x="0" y="1806158"/>
                  <a:pt x="0" y="174307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2" name="Shape 30"/>
          <p:cNvSpPr/>
          <p:nvPr/>
        </p:nvSpPr>
        <p:spPr>
          <a:xfrm>
            <a:off x="8391525" y="43338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3" name="Text 31"/>
          <p:cNvSpPr/>
          <p:nvPr/>
        </p:nvSpPr>
        <p:spPr>
          <a:xfrm>
            <a:off x="8524875" y="4467225"/>
            <a:ext cx="4857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2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</a:t>
            </a:r>
            <a:endParaRPr lang="fr-FR" sz="1600" noProof="0" dirty="0"/>
          </a:p>
        </p:txBody>
      </p:sp>
      <p:sp>
        <p:nvSpPr>
          <p:cNvPr id="34" name="Text 32"/>
          <p:cNvSpPr/>
          <p:nvPr/>
        </p:nvSpPr>
        <p:spPr>
          <a:xfrm>
            <a:off x="8391525" y="5095875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5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Résultats &amp; Limitations</a:t>
            </a:r>
            <a:endParaRPr lang="fr-FR" sz="1600" noProof="0" dirty="0"/>
          </a:p>
        </p:txBody>
      </p:sp>
      <p:sp>
        <p:nvSpPr>
          <p:cNvPr id="35" name="Text 33"/>
          <p:cNvSpPr/>
          <p:nvPr/>
        </p:nvSpPr>
        <p:spPr>
          <a:xfrm>
            <a:off x="8391525" y="5476875"/>
            <a:ext cx="32575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20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et améliorations futures</a:t>
            </a:r>
            <a:endParaRPr lang="fr-FR" sz="1600" noProof="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469" y="321469"/>
            <a:ext cx="1214438" cy="261937"/>
          </a:xfrm>
          <a:custGeom>
            <a:avLst/>
            <a:gdLst/>
            <a:ahLst/>
            <a:cxnLst/>
            <a:rect l="l" t="t" r="r" b="b"/>
            <a:pathLst>
              <a:path w="1214438" h="261937">
                <a:moveTo>
                  <a:pt x="31749" y="0"/>
                </a:moveTo>
                <a:lnTo>
                  <a:pt x="1182688" y="0"/>
                </a:lnTo>
                <a:cubicBezTo>
                  <a:pt x="1200223" y="0"/>
                  <a:pt x="1214438" y="14215"/>
                  <a:pt x="1214438" y="31749"/>
                </a:cubicBezTo>
                <a:lnTo>
                  <a:pt x="1214438" y="230188"/>
                </a:lnTo>
                <a:cubicBezTo>
                  <a:pt x="1214438" y="247723"/>
                  <a:pt x="1200223" y="261937"/>
                  <a:pt x="1182688" y="261938"/>
                </a:cubicBezTo>
                <a:lnTo>
                  <a:pt x="31749" y="261937"/>
                </a:lnTo>
                <a:cubicBezTo>
                  <a:pt x="14215" y="261938"/>
                  <a:pt x="0" y="247723"/>
                  <a:pt x="0" y="230188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452438" y="381000"/>
            <a:ext cx="1014884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kern="0" spc="5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ARCHITECTURE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17500" y="714375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0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Architecture Globale du Système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17500" y="1190625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Flux de données temps réel de l'ingestion aux prédictions</a:t>
            </a:r>
            <a:endParaRPr lang="fr-FR" sz="1600" noProof="0" dirty="0"/>
          </a:p>
        </p:txBody>
      </p:sp>
      <p:sp>
        <p:nvSpPr>
          <p:cNvPr id="6" name="Shape 4"/>
          <p:cNvSpPr/>
          <p:nvPr/>
        </p:nvSpPr>
        <p:spPr>
          <a:xfrm>
            <a:off x="321469" y="1543844"/>
            <a:ext cx="6873875" cy="5274469"/>
          </a:xfrm>
          <a:custGeom>
            <a:avLst/>
            <a:gdLst/>
            <a:ahLst/>
            <a:cxnLst/>
            <a:rect l="l" t="t" r="r" b="b"/>
            <a:pathLst>
              <a:path w="6873875" h="5274469">
                <a:moveTo>
                  <a:pt x="95272" y="0"/>
                </a:moveTo>
                <a:lnTo>
                  <a:pt x="6778603" y="0"/>
                </a:lnTo>
                <a:cubicBezTo>
                  <a:pt x="6831220" y="0"/>
                  <a:pt x="6873875" y="31250"/>
                  <a:pt x="6873875" y="69800"/>
                </a:cubicBezTo>
                <a:lnTo>
                  <a:pt x="6873875" y="5204669"/>
                </a:lnTo>
                <a:cubicBezTo>
                  <a:pt x="6873875" y="5243218"/>
                  <a:pt x="6831220" y="5274469"/>
                  <a:pt x="6778603" y="5274469"/>
                </a:cubicBezTo>
                <a:lnTo>
                  <a:pt x="95272" y="5274469"/>
                </a:lnTo>
                <a:cubicBezTo>
                  <a:pt x="42655" y="5274469"/>
                  <a:pt x="0" y="5243218"/>
                  <a:pt x="0" y="5204669"/>
                </a:cubicBezTo>
                <a:lnTo>
                  <a:pt x="0" y="69800"/>
                </a:lnTo>
                <a:cubicBezTo>
                  <a:pt x="0" y="31276"/>
                  <a:pt x="42690" y="0"/>
                  <a:pt x="95272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E0E2E5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8" name="Text 6"/>
          <p:cNvSpPr/>
          <p:nvPr/>
        </p:nvSpPr>
        <p:spPr>
          <a:xfrm>
            <a:off x="519906" y="3597176"/>
            <a:ext cx="1722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125" b="1" noProof="0" dirty="0" err="1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r>
              <a:rPr lang="fr-FR" sz="1125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API</a:t>
            </a:r>
            <a:endParaRPr lang="fr-FR" sz="1600" noProof="0" dirty="0"/>
          </a:p>
        </p:txBody>
      </p:sp>
      <p:sp>
        <p:nvSpPr>
          <p:cNvPr id="9" name="Text 7"/>
          <p:cNvSpPr/>
          <p:nvPr/>
        </p:nvSpPr>
        <p:spPr>
          <a:xfrm>
            <a:off x="531813" y="3819426"/>
            <a:ext cx="169862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commentaires</a:t>
            </a:r>
            <a:endParaRPr lang="fr-FR" sz="1600" noProof="0" dirty="0"/>
          </a:p>
        </p:txBody>
      </p:sp>
      <p:sp>
        <p:nvSpPr>
          <p:cNvPr id="10" name="Text 8"/>
          <p:cNvSpPr/>
          <p:nvPr/>
        </p:nvSpPr>
        <p:spPr>
          <a:xfrm>
            <a:off x="2371080" y="3644801"/>
            <a:ext cx="285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fr-FR" sz="1600" noProof="0" dirty="0"/>
          </a:p>
        </p:txBody>
      </p:sp>
      <p:sp>
        <p:nvSpPr>
          <p:cNvPr id="12" name="Text 10"/>
          <p:cNvSpPr/>
          <p:nvPr/>
        </p:nvSpPr>
        <p:spPr>
          <a:xfrm>
            <a:off x="2696518" y="3613051"/>
            <a:ext cx="87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Kafka Topic</a:t>
            </a:r>
            <a:endParaRPr lang="fr-FR" sz="1600" noProof="0" dirty="0"/>
          </a:p>
        </p:txBody>
      </p:sp>
      <p:sp>
        <p:nvSpPr>
          <p:cNvPr id="13" name="Text 11"/>
          <p:cNvSpPr/>
          <p:nvPr/>
        </p:nvSpPr>
        <p:spPr>
          <a:xfrm>
            <a:off x="2704455" y="3803551"/>
            <a:ext cx="85725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reddit-stream</a:t>
            </a:r>
            <a:endParaRPr lang="fr-FR" sz="1600" noProof="0" dirty="0"/>
          </a:p>
        </p:txBody>
      </p:sp>
      <p:sp>
        <p:nvSpPr>
          <p:cNvPr id="15" name="Text 13"/>
          <p:cNvSpPr/>
          <p:nvPr/>
        </p:nvSpPr>
        <p:spPr>
          <a:xfrm>
            <a:off x="519906" y="4152801"/>
            <a:ext cx="1722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125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Boursière</a:t>
            </a:r>
            <a:endParaRPr lang="fr-FR" sz="1600" noProof="0" dirty="0"/>
          </a:p>
        </p:txBody>
      </p:sp>
      <p:sp>
        <p:nvSpPr>
          <p:cNvPr id="16" name="Text 14"/>
          <p:cNvSpPr/>
          <p:nvPr/>
        </p:nvSpPr>
        <p:spPr>
          <a:xfrm>
            <a:off x="531813" y="4375051"/>
            <a:ext cx="169862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Prix OHLC, volume</a:t>
            </a:r>
            <a:endParaRPr lang="fr-FR" sz="1600" noProof="0" dirty="0"/>
          </a:p>
        </p:txBody>
      </p:sp>
      <p:sp>
        <p:nvSpPr>
          <p:cNvPr id="17" name="Text 15"/>
          <p:cNvSpPr/>
          <p:nvPr/>
        </p:nvSpPr>
        <p:spPr>
          <a:xfrm>
            <a:off x="2371080" y="4200426"/>
            <a:ext cx="285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fr-FR" sz="1600" noProof="0" dirty="0"/>
          </a:p>
        </p:txBody>
      </p:sp>
      <p:sp>
        <p:nvSpPr>
          <p:cNvPr id="18" name="Shape 16"/>
          <p:cNvSpPr/>
          <p:nvPr/>
        </p:nvSpPr>
        <p:spPr>
          <a:xfrm>
            <a:off x="2629049" y="4069457"/>
            <a:ext cx="1008063" cy="515938"/>
          </a:xfrm>
          <a:custGeom>
            <a:avLst/>
            <a:gdLst/>
            <a:ahLst/>
            <a:cxnLst/>
            <a:rect l="l" t="t" r="r" b="b"/>
            <a:pathLst>
              <a:path w="1008063" h="515938">
                <a:moveTo>
                  <a:pt x="63502" y="0"/>
                </a:moveTo>
                <a:lnTo>
                  <a:pt x="944561" y="0"/>
                </a:lnTo>
                <a:cubicBezTo>
                  <a:pt x="979632" y="0"/>
                  <a:pt x="1008063" y="28431"/>
                  <a:pt x="1008063" y="63502"/>
                </a:cubicBezTo>
                <a:lnTo>
                  <a:pt x="1008063" y="452436"/>
                </a:lnTo>
                <a:cubicBezTo>
                  <a:pt x="1008062" y="487507"/>
                  <a:pt x="979632" y="515938"/>
                  <a:pt x="944561" y="515938"/>
                </a:cubicBezTo>
                <a:lnTo>
                  <a:pt x="63502" y="515938"/>
                </a:lnTo>
                <a:cubicBezTo>
                  <a:pt x="28431" y="515938"/>
                  <a:pt x="0" y="487507"/>
                  <a:pt x="0" y="452436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9" name="Text 17"/>
          <p:cNvSpPr/>
          <p:nvPr/>
        </p:nvSpPr>
        <p:spPr>
          <a:xfrm>
            <a:off x="2696518" y="4168676"/>
            <a:ext cx="87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Kafka To</a:t>
            </a:r>
            <a:endParaRPr lang="fr-FR" sz="1600" noProof="0" dirty="0"/>
          </a:p>
        </p:txBody>
      </p:sp>
      <p:sp>
        <p:nvSpPr>
          <p:cNvPr id="20" name="Text 18"/>
          <p:cNvSpPr/>
          <p:nvPr/>
        </p:nvSpPr>
        <p:spPr>
          <a:xfrm>
            <a:off x="2704455" y="4359176"/>
            <a:ext cx="85725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stocks-</a:t>
            </a:r>
            <a:r>
              <a:rPr lang="fr-FR" sz="75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stream</a:t>
            </a:r>
            <a:endParaRPr lang="fr-FR" sz="1600" noProof="0" dirty="0"/>
          </a:p>
        </p:txBody>
      </p:sp>
      <p:sp>
        <p:nvSpPr>
          <p:cNvPr id="21" name="Text 19"/>
          <p:cNvSpPr/>
          <p:nvPr/>
        </p:nvSpPr>
        <p:spPr>
          <a:xfrm>
            <a:off x="2941588" y="4756051"/>
            <a:ext cx="190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↓</a:t>
            </a:r>
            <a:endParaRPr lang="fr-FR" sz="1600" noProof="0" dirty="0"/>
          </a:p>
        </p:txBody>
      </p:sp>
      <p:sp>
        <p:nvSpPr>
          <p:cNvPr id="22" name="Shape 20"/>
          <p:cNvSpPr/>
          <p:nvPr/>
        </p:nvSpPr>
        <p:spPr>
          <a:xfrm>
            <a:off x="3104307" y="4625082"/>
            <a:ext cx="1008063" cy="515938"/>
          </a:xfrm>
          <a:custGeom>
            <a:avLst/>
            <a:gdLst/>
            <a:ahLst/>
            <a:cxnLst/>
            <a:rect l="l" t="t" r="r" b="b"/>
            <a:pathLst>
              <a:path w="1008063" h="515938">
                <a:moveTo>
                  <a:pt x="63502" y="0"/>
                </a:moveTo>
                <a:lnTo>
                  <a:pt x="944561" y="0"/>
                </a:lnTo>
                <a:cubicBezTo>
                  <a:pt x="979632" y="0"/>
                  <a:pt x="1008063" y="28431"/>
                  <a:pt x="1008063" y="63502"/>
                </a:cubicBezTo>
                <a:lnTo>
                  <a:pt x="1008063" y="452436"/>
                </a:lnTo>
                <a:cubicBezTo>
                  <a:pt x="1008062" y="487507"/>
                  <a:pt x="979632" y="515938"/>
                  <a:pt x="944561" y="515938"/>
                </a:cubicBezTo>
                <a:lnTo>
                  <a:pt x="63502" y="515938"/>
                </a:lnTo>
                <a:cubicBezTo>
                  <a:pt x="28431" y="515938"/>
                  <a:pt x="0" y="487507"/>
                  <a:pt x="0" y="452436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4A4E54">
              <a:alpha val="50196"/>
            </a:srgbClr>
          </a:solidFill>
          <a:ln w="12700">
            <a:solidFill>
              <a:srgbClr val="E0E2E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3" name="Text 21"/>
          <p:cNvSpPr/>
          <p:nvPr/>
        </p:nvSpPr>
        <p:spPr>
          <a:xfrm>
            <a:off x="3171775" y="4724301"/>
            <a:ext cx="87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Spark</a:t>
            </a:r>
            <a:endParaRPr lang="fr-FR" sz="1600" noProof="0" dirty="0"/>
          </a:p>
        </p:txBody>
      </p:sp>
      <p:sp>
        <p:nvSpPr>
          <p:cNvPr id="24" name="Text 22"/>
          <p:cNvSpPr/>
          <p:nvPr/>
        </p:nvSpPr>
        <p:spPr>
          <a:xfrm>
            <a:off x="3179713" y="4914801"/>
            <a:ext cx="85725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Processing</a:t>
            </a:r>
            <a:endParaRPr lang="fr-FR" sz="1600" noProof="0" dirty="0"/>
          </a:p>
        </p:txBody>
      </p:sp>
      <p:sp>
        <p:nvSpPr>
          <p:cNvPr id="25" name="Text 23"/>
          <p:cNvSpPr/>
          <p:nvPr/>
        </p:nvSpPr>
        <p:spPr>
          <a:xfrm>
            <a:off x="4179838" y="4756051"/>
            <a:ext cx="285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fr-FR" sz="1600" noProof="0" dirty="0"/>
          </a:p>
        </p:txBody>
      </p:sp>
      <p:sp>
        <p:nvSpPr>
          <p:cNvPr id="27" name="Text 25"/>
          <p:cNvSpPr/>
          <p:nvPr/>
        </p:nvSpPr>
        <p:spPr>
          <a:xfrm>
            <a:off x="4501307" y="4708426"/>
            <a:ext cx="2500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fr-FR" sz="1600" noProof="0" dirty="0"/>
          </a:p>
        </p:txBody>
      </p:sp>
      <p:sp>
        <p:nvSpPr>
          <p:cNvPr id="28" name="Text 26"/>
          <p:cNvSpPr/>
          <p:nvPr/>
        </p:nvSpPr>
        <p:spPr>
          <a:xfrm>
            <a:off x="4513213" y="4930676"/>
            <a:ext cx="24765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lang="fr-FR" sz="1600" noProof="0" dirty="0"/>
          </a:p>
        </p:txBody>
      </p:sp>
      <p:sp>
        <p:nvSpPr>
          <p:cNvPr id="30" name="Text 28"/>
          <p:cNvSpPr/>
          <p:nvPr/>
        </p:nvSpPr>
        <p:spPr>
          <a:xfrm>
            <a:off x="519906" y="5264051"/>
            <a:ext cx="2389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MongoDB</a:t>
            </a:r>
            <a:endParaRPr lang="fr-FR" sz="1600" noProof="0" dirty="0"/>
          </a:p>
        </p:txBody>
      </p:sp>
      <p:sp>
        <p:nvSpPr>
          <p:cNvPr id="31" name="Text 29"/>
          <p:cNvSpPr/>
          <p:nvPr/>
        </p:nvSpPr>
        <p:spPr>
          <a:xfrm>
            <a:off x="531813" y="5486301"/>
            <a:ext cx="236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reddit_raw</a:t>
            </a:r>
            <a:endParaRPr lang="fr-FR" sz="1600" noProof="0" dirty="0"/>
          </a:p>
        </p:txBody>
      </p:sp>
      <p:sp>
        <p:nvSpPr>
          <p:cNvPr id="32" name="Text 30"/>
          <p:cNvSpPr/>
          <p:nvPr/>
        </p:nvSpPr>
        <p:spPr>
          <a:xfrm>
            <a:off x="3039938" y="5311676"/>
            <a:ext cx="2460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↗</a:t>
            </a:r>
            <a:endParaRPr lang="fr-FR" sz="1600" noProof="0" dirty="0"/>
          </a:p>
        </p:txBody>
      </p:sp>
      <p:sp>
        <p:nvSpPr>
          <p:cNvPr id="33" name="Text 31"/>
          <p:cNvSpPr/>
          <p:nvPr/>
        </p:nvSpPr>
        <p:spPr>
          <a:xfrm>
            <a:off x="4330650" y="5311676"/>
            <a:ext cx="2460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↘</a:t>
            </a:r>
            <a:endParaRPr lang="fr-FR" sz="1600" noProof="0" dirty="0"/>
          </a:p>
        </p:txBody>
      </p:sp>
      <p:sp>
        <p:nvSpPr>
          <p:cNvPr id="35" name="Text 33"/>
          <p:cNvSpPr/>
          <p:nvPr/>
        </p:nvSpPr>
        <p:spPr>
          <a:xfrm>
            <a:off x="4609331" y="5264051"/>
            <a:ext cx="2389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fr-FR" sz="1600" noProof="0" dirty="0"/>
          </a:p>
        </p:txBody>
      </p:sp>
      <p:sp>
        <p:nvSpPr>
          <p:cNvPr id="36" name="Text 34"/>
          <p:cNvSpPr/>
          <p:nvPr/>
        </p:nvSpPr>
        <p:spPr>
          <a:xfrm>
            <a:off x="4621237" y="5486301"/>
            <a:ext cx="236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lang="fr-FR" sz="1600" noProof="0" dirty="0"/>
          </a:p>
        </p:txBody>
      </p:sp>
      <p:sp>
        <p:nvSpPr>
          <p:cNvPr id="38" name="Text 36"/>
          <p:cNvSpPr/>
          <p:nvPr/>
        </p:nvSpPr>
        <p:spPr>
          <a:xfrm>
            <a:off x="519906" y="5819676"/>
            <a:ext cx="2492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MongoDB</a:t>
            </a:r>
            <a:endParaRPr lang="fr-FR" sz="1600" noProof="0" dirty="0"/>
          </a:p>
        </p:txBody>
      </p:sp>
      <p:sp>
        <p:nvSpPr>
          <p:cNvPr id="39" name="Text 37"/>
          <p:cNvSpPr/>
          <p:nvPr/>
        </p:nvSpPr>
        <p:spPr>
          <a:xfrm>
            <a:off x="531813" y="6041926"/>
            <a:ext cx="2468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stock_features</a:t>
            </a:r>
            <a:endParaRPr lang="fr-FR" sz="1600" noProof="0" dirty="0"/>
          </a:p>
        </p:txBody>
      </p:sp>
      <p:sp>
        <p:nvSpPr>
          <p:cNvPr id="40" name="Text 38"/>
          <p:cNvSpPr/>
          <p:nvPr/>
        </p:nvSpPr>
        <p:spPr>
          <a:xfrm>
            <a:off x="3143126" y="5867301"/>
            <a:ext cx="2460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↘</a:t>
            </a:r>
            <a:endParaRPr lang="fr-FR" sz="1600" noProof="0" dirty="0"/>
          </a:p>
        </p:txBody>
      </p:sp>
      <p:sp>
        <p:nvSpPr>
          <p:cNvPr id="41" name="Text 39"/>
          <p:cNvSpPr/>
          <p:nvPr/>
        </p:nvSpPr>
        <p:spPr>
          <a:xfrm>
            <a:off x="4433838" y="5867301"/>
            <a:ext cx="2460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↗</a:t>
            </a:r>
            <a:endParaRPr lang="fr-FR" sz="1600" noProof="0" dirty="0"/>
          </a:p>
        </p:txBody>
      </p:sp>
      <p:sp>
        <p:nvSpPr>
          <p:cNvPr id="42" name="Text 40"/>
          <p:cNvSpPr/>
          <p:nvPr/>
        </p:nvSpPr>
        <p:spPr>
          <a:xfrm>
            <a:off x="2265288" y="6407051"/>
            <a:ext cx="190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5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↓</a:t>
            </a:r>
            <a:endParaRPr lang="fr-FR" sz="1600" noProof="0" dirty="0"/>
          </a:p>
        </p:txBody>
      </p:sp>
      <p:sp>
        <p:nvSpPr>
          <p:cNvPr id="44" name="Text 42"/>
          <p:cNvSpPr/>
          <p:nvPr/>
        </p:nvSpPr>
        <p:spPr>
          <a:xfrm>
            <a:off x="2495476" y="6375301"/>
            <a:ext cx="87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Dashboard</a:t>
            </a:r>
            <a:endParaRPr lang="fr-FR" sz="1600" noProof="0" dirty="0"/>
          </a:p>
        </p:txBody>
      </p:sp>
      <p:sp>
        <p:nvSpPr>
          <p:cNvPr id="45" name="Text 43"/>
          <p:cNvSpPr/>
          <p:nvPr/>
        </p:nvSpPr>
        <p:spPr>
          <a:xfrm>
            <a:off x="2503413" y="6565801"/>
            <a:ext cx="85725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fr-FR" sz="7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Visualisation</a:t>
            </a:r>
            <a:endParaRPr lang="fr-FR" sz="1600" noProof="0" dirty="0"/>
          </a:p>
        </p:txBody>
      </p:sp>
      <p:sp>
        <p:nvSpPr>
          <p:cNvPr id="46" name="Shape 44"/>
          <p:cNvSpPr/>
          <p:nvPr/>
        </p:nvSpPr>
        <p:spPr>
          <a:xfrm>
            <a:off x="7453313" y="2684363"/>
            <a:ext cx="4540250" cy="2039938"/>
          </a:xfrm>
          <a:custGeom>
            <a:avLst/>
            <a:gdLst/>
            <a:ahLst/>
            <a:cxnLst/>
            <a:rect l="l" t="t" r="r" b="b"/>
            <a:pathLst>
              <a:path w="4540250" h="2039938">
                <a:moveTo>
                  <a:pt x="95245" y="0"/>
                </a:moveTo>
                <a:lnTo>
                  <a:pt x="4445005" y="0"/>
                </a:lnTo>
                <a:cubicBezTo>
                  <a:pt x="4497608" y="0"/>
                  <a:pt x="4540250" y="42642"/>
                  <a:pt x="4540250" y="95245"/>
                </a:cubicBezTo>
                <a:lnTo>
                  <a:pt x="4540250" y="1944693"/>
                </a:lnTo>
                <a:cubicBezTo>
                  <a:pt x="4540250" y="1997295"/>
                  <a:pt x="4497608" y="2039938"/>
                  <a:pt x="4445005" y="2039938"/>
                </a:cubicBezTo>
                <a:lnTo>
                  <a:pt x="95245" y="2039938"/>
                </a:lnTo>
                <a:cubicBezTo>
                  <a:pt x="42642" y="2039938"/>
                  <a:pt x="0" y="1997295"/>
                  <a:pt x="0" y="1944693"/>
                </a:cubicBezTo>
                <a:lnTo>
                  <a:pt x="0" y="95245"/>
                </a:lnTo>
                <a:cubicBezTo>
                  <a:pt x="0" y="42678"/>
                  <a:pt x="42678" y="0"/>
                  <a:pt x="95245" y="0"/>
                </a:cubicBezTo>
                <a:close/>
              </a:path>
            </a:pathLst>
          </a:custGeom>
          <a:gradFill flip="none" rotWithShape="1">
            <a:gsLst>
              <a:gs pos="0">
                <a:srgbClr val="00A896">
                  <a:alpha val="20000"/>
                </a:srgbClr>
              </a:gs>
              <a:gs pos="100000">
                <a:srgbClr val="00A896">
                  <a:alpha val="5000"/>
                </a:srgbClr>
              </a:gs>
            </a:gsLst>
            <a:lin ang="2700000" scaled="1"/>
          </a:gra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47" name="Shape 45"/>
          <p:cNvSpPr/>
          <p:nvPr/>
        </p:nvSpPr>
        <p:spPr>
          <a:xfrm>
            <a:off x="7604125" y="2847082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2089" y="1612"/>
                </a:moveTo>
                <a:cubicBezTo>
                  <a:pt x="76708" y="-527"/>
                  <a:pt x="82042" y="-527"/>
                  <a:pt x="86661" y="1612"/>
                </a:cubicBezTo>
                <a:lnTo>
                  <a:pt x="154440" y="32928"/>
                </a:lnTo>
                <a:cubicBezTo>
                  <a:pt x="157076" y="34137"/>
                  <a:pt x="158750" y="36773"/>
                  <a:pt x="158750" y="39688"/>
                </a:cubicBezTo>
                <a:cubicBezTo>
                  <a:pt x="158750" y="42602"/>
                  <a:pt x="157076" y="45238"/>
                  <a:pt x="154440" y="46447"/>
                </a:cubicBezTo>
                <a:lnTo>
                  <a:pt x="86661" y="77763"/>
                </a:lnTo>
                <a:cubicBezTo>
                  <a:pt x="82042" y="79902"/>
                  <a:pt x="76708" y="79902"/>
                  <a:pt x="72089" y="77763"/>
                </a:cubicBezTo>
                <a:lnTo>
                  <a:pt x="4310" y="46447"/>
                </a:lnTo>
                <a:cubicBezTo>
                  <a:pt x="1674" y="45207"/>
                  <a:pt x="0" y="42571"/>
                  <a:pt x="0" y="39688"/>
                </a:cubicBezTo>
                <a:cubicBezTo>
                  <a:pt x="0" y="36804"/>
                  <a:pt x="1674" y="34137"/>
                  <a:pt x="4310" y="32928"/>
                </a:cubicBezTo>
                <a:lnTo>
                  <a:pt x="72089" y="1612"/>
                </a:lnTo>
                <a:close/>
                <a:moveTo>
                  <a:pt x="14914" y="67717"/>
                </a:moveTo>
                <a:lnTo>
                  <a:pt x="65856" y="91250"/>
                </a:lnTo>
                <a:cubicBezTo>
                  <a:pt x="74445" y="95219"/>
                  <a:pt x="84336" y="95219"/>
                  <a:pt x="92925" y="91250"/>
                </a:cubicBezTo>
                <a:lnTo>
                  <a:pt x="143867" y="67717"/>
                </a:lnTo>
                <a:lnTo>
                  <a:pt x="154440" y="72616"/>
                </a:lnTo>
                <a:cubicBezTo>
                  <a:pt x="157076" y="73825"/>
                  <a:pt x="158750" y="76460"/>
                  <a:pt x="158750" y="79375"/>
                </a:cubicBezTo>
                <a:cubicBezTo>
                  <a:pt x="158750" y="82290"/>
                  <a:pt x="157076" y="84925"/>
                  <a:pt x="154440" y="86134"/>
                </a:cubicBezTo>
                <a:lnTo>
                  <a:pt x="86661" y="117450"/>
                </a:lnTo>
                <a:cubicBezTo>
                  <a:pt x="82042" y="119590"/>
                  <a:pt x="76708" y="119590"/>
                  <a:pt x="72089" y="117450"/>
                </a:cubicBezTo>
                <a:lnTo>
                  <a:pt x="4310" y="86134"/>
                </a:lnTo>
                <a:cubicBezTo>
                  <a:pt x="1674" y="84894"/>
                  <a:pt x="0" y="82259"/>
                  <a:pt x="0" y="79375"/>
                </a:cubicBezTo>
                <a:cubicBezTo>
                  <a:pt x="0" y="76491"/>
                  <a:pt x="1674" y="73825"/>
                  <a:pt x="4310" y="72616"/>
                </a:cubicBezTo>
                <a:lnTo>
                  <a:pt x="14883" y="67717"/>
                </a:lnTo>
                <a:close/>
                <a:moveTo>
                  <a:pt x="4310" y="112303"/>
                </a:moveTo>
                <a:lnTo>
                  <a:pt x="14883" y="107404"/>
                </a:lnTo>
                <a:lnTo>
                  <a:pt x="65825" y="130938"/>
                </a:lnTo>
                <a:cubicBezTo>
                  <a:pt x="74414" y="134906"/>
                  <a:pt x="84305" y="134906"/>
                  <a:pt x="92894" y="130938"/>
                </a:cubicBezTo>
                <a:lnTo>
                  <a:pt x="143836" y="107404"/>
                </a:lnTo>
                <a:lnTo>
                  <a:pt x="154409" y="112303"/>
                </a:lnTo>
                <a:cubicBezTo>
                  <a:pt x="157045" y="113512"/>
                  <a:pt x="158719" y="116148"/>
                  <a:pt x="158719" y="119062"/>
                </a:cubicBezTo>
                <a:cubicBezTo>
                  <a:pt x="158719" y="121977"/>
                  <a:pt x="157045" y="124613"/>
                  <a:pt x="154409" y="125822"/>
                </a:cubicBezTo>
                <a:lnTo>
                  <a:pt x="86630" y="157138"/>
                </a:lnTo>
                <a:cubicBezTo>
                  <a:pt x="82010" y="159277"/>
                  <a:pt x="76677" y="159277"/>
                  <a:pt x="72058" y="157138"/>
                </a:cubicBezTo>
                <a:lnTo>
                  <a:pt x="4310" y="125822"/>
                </a:lnTo>
                <a:cubicBezTo>
                  <a:pt x="1674" y="124582"/>
                  <a:pt x="0" y="121946"/>
                  <a:pt x="0" y="119062"/>
                </a:cubicBezTo>
                <a:cubicBezTo>
                  <a:pt x="0" y="116179"/>
                  <a:pt x="1674" y="113512"/>
                  <a:pt x="4310" y="112303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8" name="Text 46"/>
          <p:cNvSpPr/>
          <p:nvPr/>
        </p:nvSpPr>
        <p:spPr>
          <a:xfrm>
            <a:off x="7782719" y="2815332"/>
            <a:ext cx="4159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Architecture </a:t>
            </a:r>
            <a:r>
              <a:rPr lang="fr-FR" sz="1250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Multi-Couches</a:t>
            </a:r>
            <a:endParaRPr lang="fr-FR" sz="1600" noProof="0" dirty="0"/>
          </a:p>
        </p:txBody>
      </p:sp>
      <p:sp>
        <p:nvSpPr>
          <p:cNvPr id="49" name="Text 47"/>
          <p:cNvSpPr/>
          <p:nvPr/>
        </p:nvSpPr>
        <p:spPr>
          <a:xfrm>
            <a:off x="7584281" y="3132832"/>
            <a:ext cx="4341813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Découplage des composants via Kafka pour scalabilité et tolérance aux pannes.</a:t>
            </a:r>
            <a:endParaRPr lang="fr-FR" sz="1600" noProof="0" dirty="0"/>
          </a:p>
        </p:txBody>
      </p:sp>
      <p:sp>
        <p:nvSpPr>
          <p:cNvPr id="50" name="Shape 48"/>
          <p:cNvSpPr/>
          <p:nvPr/>
        </p:nvSpPr>
        <p:spPr>
          <a:xfrm>
            <a:off x="7584281" y="3704332"/>
            <a:ext cx="63500" cy="63500"/>
          </a:xfrm>
          <a:custGeom>
            <a:avLst/>
            <a:gdLst/>
            <a:ahLst/>
            <a:cxnLst/>
            <a:rect l="l" t="t" r="r" b="b"/>
            <a:pathLst>
              <a:path w="63500" h="63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31750"/>
                </a:lnTo>
                <a:cubicBezTo>
                  <a:pt x="63500" y="49273"/>
                  <a:pt x="49273" y="63500"/>
                  <a:pt x="31750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1" name="Text 49"/>
          <p:cNvSpPr/>
          <p:nvPr/>
        </p:nvSpPr>
        <p:spPr>
          <a:xfrm>
            <a:off x="7743031" y="3640832"/>
            <a:ext cx="184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Ingestion: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API 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+ Boursière</a:t>
            </a:r>
            <a:endParaRPr lang="fr-FR" sz="1600" noProof="0" dirty="0"/>
          </a:p>
        </p:txBody>
      </p:sp>
      <p:sp>
        <p:nvSpPr>
          <p:cNvPr id="52" name="Shape 50"/>
          <p:cNvSpPr/>
          <p:nvPr/>
        </p:nvSpPr>
        <p:spPr>
          <a:xfrm>
            <a:off x="7584281" y="3958332"/>
            <a:ext cx="63500" cy="63500"/>
          </a:xfrm>
          <a:custGeom>
            <a:avLst/>
            <a:gdLst/>
            <a:ahLst/>
            <a:cxnLst/>
            <a:rect l="l" t="t" r="r" b="b"/>
            <a:pathLst>
              <a:path w="63500" h="63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31750"/>
                </a:lnTo>
                <a:cubicBezTo>
                  <a:pt x="63500" y="49273"/>
                  <a:pt x="49273" y="63500"/>
                  <a:pt x="31750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3" name="Text 51"/>
          <p:cNvSpPr/>
          <p:nvPr/>
        </p:nvSpPr>
        <p:spPr>
          <a:xfrm>
            <a:off x="7743031" y="3894832"/>
            <a:ext cx="1611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Processing</a:t>
            </a: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Spark Streaming</a:t>
            </a:r>
            <a:endParaRPr lang="fr-FR" sz="1600" noProof="0" dirty="0"/>
          </a:p>
        </p:txBody>
      </p:sp>
      <p:sp>
        <p:nvSpPr>
          <p:cNvPr id="54" name="Shape 52"/>
          <p:cNvSpPr/>
          <p:nvPr/>
        </p:nvSpPr>
        <p:spPr>
          <a:xfrm>
            <a:off x="7584281" y="4212332"/>
            <a:ext cx="63500" cy="63500"/>
          </a:xfrm>
          <a:custGeom>
            <a:avLst/>
            <a:gdLst/>
            <a:ahLst/>
            <a:cxnLst/>
            <a:rect l="l" t="t" r="r" b="b"/>
            <a:pathLst>
              <a:path w="63500" h="63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31750"/>
                </a:lnTo>
                <a:cubicBezTo>
                  <a:pt x="63500" y="49273"/>
                  <a:pt x="49273" y="63500"/>
                  <a:pt x="31750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5" name="Text 53"/>
          <p:cNvSpPr/>
          <p:nvPr/>
        </p:nvSpPr>
        <p:spPr>
          <a:xfrm>
            <a:off x="7743031" y="4148832"/>
            <a:ext cx="1889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Storage: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MongoDB (3 collections)</a:t>
            </a:r>
            <a:endParaRPr lang="fr-FR" sz="1600" noProof="0" dirty="0"/>
          </a:p>
        </p:txBody>
      </p:sp>
      <p:sp>
        <p:nvSpPr>
          <p:cNvPr id="56" name="Shape 54"/>
          <p:cNvSpPr/>
          <p:nvPr/>
        </p:nvSpPr>
        <p:spPr>
          <a:xfrm>
            <a:off x="7584281" y="4466332"/>
            <a:ext cx="63500" cy="63500"/>
          </a:xfrm>
          <a:custGeom>
            <a:avLst/>
            <a:gdLst/>
            <a:ahLst/>
            <a:cxnLst/>
            <a:rect l="l" t="t" r="r" b="b"/>
            <a:pathLst>
              <a:path w="63500" h="63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31750"/>
                </a:lnTo>
                <a:cubicBezTo>
                  <a:pt x="63500" y="49273"/>
                  <a:pt x="49273" y="63500"/>
                  <a:pt x="31750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7" name="Text 55"/>
          <p:cNvSpPr/>
          <p:nvPr/>
        </p:nvSpPr>
        <p:spPr>
          <a:xfrm>
            <a:off x="7743031" y="4402832"/>
            <a:ext cx="130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XGBoost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Predictor</a:t>
            </a:r>
            <a:endParaRPr lang="fr-FR" sz="1600" noProof="0" dirty="0"/>
          </a:p>
        </p:txBody>
      </p:sp>
      <p:pic>
        <p:nvPicPr>
          <p:cNvPr id="83" name="Image 82">
            <a:extLst>
              <a:ext uri="{FF2B5EF4-FFF2-40B4-BE49-F238E27FC236}">
                <a16:creationId xmlns:a16="http://schemas.microsoft.com/office/drawing/2014/main" id="{612D976D-EF71-7EB2-7852-8A6A09D5E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70" y="1581051"/>
            <a:ext cx="6873874" cy="527694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469" y="321469"/>
            <a:ext cx="1182688" cy="261937"/>
          </a:xfrm>
          <a:custGeom>
            <a:avLst/>
            <a:gdLst/>
            <a:ahLst/>
            <a:cxnLst/>
            <a:rect l="l" t="t" r="r" b="b"/>
            <a:pathLst>
              <a:path w="1182688" h="261937">
                <a:moveTo>
                  <a:pt x="31749" y="0"/>
                </a:moveTo>
                <a:lnTo>
                  <a:pt x="1150938" y="0"/>
                </a:lnTo>
                <a:cubicBezTo>
                  <a:pt x="1168473" y="0"/>
                  <a:pt x="1182688" y="14215"/>
                  <a:pt x="1182688" y="31749"/>
                </a:cubicBezTo>
                <a:lnTo>
                  <a:pt x="1182688" y="230188"/>
                </a:lnTo>
                <a:cubicBezTo>
                  <a:pt x="1182688" y="247723"/>
                  <a:pt x="1168473" y="261937"/>
                  <a:pt x="1150938" y="261938"/>
                </a:cubicBezTo>
                <a:lnTo>
                  <a:pt x="31749" y="261937"/>
                </a:lnTo>
                <a:cubicBezTo>
                  <a:pt x="14215" y="261938"/>
                  <a:pt x="0" y="247723"/>
                  <a:pt x="0" y="230188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452438" y="381000"/>
            <a:ext cx="98487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kern="0" spc="5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PIPELINE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17500" y="714375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0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Sources de Données et Ingestion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17500" y="1190625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Deux flux de données temps réel pour une analyse complète</a:t>
            </a:r>
            <a:endParaRPr lang="fr-FR" sz="1600" noProof="0" dirty="0"/>
          </a:p>
        </p:txBody>
      </p:sp>
      <p:sp>
        <p:nvSpPr>
          <p:cNvPr id="6" name="Shape 4"/>
          <p:cNvSpPr/>
          <p:nvPr/>
        </p:nvSpPr>
        <p:spPr>
          <a:xfrm>
            <a:off x="321469" y="1543844"/>
            <a:ext cx="5675313" cy="3726657"/>
          </a:xfrm>
          <a:custGeom>
            <a:avLst/>
            <a:gdLst/>
            <a:ahLst/>
            <a:cxnLst/>
            <a:rect l="l" t="t" r="r" b="b"/>
            <a:pathLst>
              <a:path w="5675313" h="5961063">
                <a:moveTo>
                  <a:pt x="95232" y="0"/>
                </a:moveTo>
                <a:lnTo>
                  <a:pt x="5580081" y="0"/>
                </a:lnTo>
                <a:cubicBezTo>
                  <a:pt x="5632676" y="0"/>
                  <a:pt x="5675313" y="42637"/>
                  <a:pt x="5675313" y="95232"/>
                </a:cubicBezTo>
                <a:lnTo>
                  <a:pt x="5675313" y="5865831"/>
                </a:lnTo>
                <a:cubicBezTo>
                  <a:pt x="5675313" y="5918426"/>
                  <a:pt x="5632676" y="5961063"/>
                  <a:pt x="5580081" y="5961063"/>
                </a:cubicBezTo>
                <a:lnTo>
                  <a:pt x="95232" y="5961063"/>
                </a:lnTo>
                <a:cubicBezTo>
                  <a:pt x="42637" y="5961063"/>
                  <a:pt x="0" y="5918426"/>
                  <a:pt x="0" y="5865831"/>
                </a:cubicBezTo>
                <a:lnTo>
                  <a:pt x="0" y="95232"/>
                </a:lnTo>
                <a:cubicBezTo>
                  <a:pt x="0" y="42637"/>
                  <a:pt x="42637" y="0"/>
                  <a:pt x="95232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" name="Shape 5"/>
          <p:cNvSpPr/>
          <p:nvPr/>
        </p:nvSpPr>
        <p:spPr>
          <a:xfrm>
            <a:off x="484187" y="172243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" name="Shape 6"/>
          <p:cNvSpPr/>
          <p:nvPr/>
        </p:nvSpPr>
        <p:spPr>
          <a:xfrm>
            <a:off x="611188" y="1849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95250"/>
                </a:moveTo>
                <a:cubicBezTo>
                  <a:pt x="0" y="42639"/>
                  <a:pt x="42639" y="0"/>
                  <a:pt x="95250" y="0"/>
                </a:cubicBezTo>
                <a:cubicBezTo>
                  <a:pt x="147861" y="0"/>
                  <a:pt x="190500" y="42639"/>
                  <a:pt x="190500" y="95250"/>
                </a:cubicBezTo>
                <a:cubicBezTo>
                  <a:pt x="190500" y="147861"/>
                  <a:pt x="147861" y="190500"/>
                  <a:pt x="95250" y="190500"/>
                </a:cubicBezTo>
                <a:lnTo>
                  <a:pt x="13804" y="190500"/>
                </a:lnTo>
                <a:cubicBezTo>
                  <a:pt x="8706" y="190500"/>
                  <a:pt x="6176" y="184361"/>
                  <a:pt x="9748" y="180752"/>
                </a:cubicBezTo>
                <a:lnTo>
                  <a:pt x="27905" y="162595"/>
                </a:lnTo>
                <a:cubicBezTo>
                  <a:pt x="10678" y="145368"/>
                  <a:pt x="0" y="121555"/>
                  <a:pt x="0" y="95250"/>
                </a:cubicBezTo>
                <a:close/>
                <a:moveTo>
                  <a:pt x="130076" y="57150"/>
                </a:moveTo>
                <a:cubicBezTo>
                  <a:pt x="138857" y="57150"/>
                  <a:pt x="145963" y="50043"/>
                  <a:pt x="145963" y="41263"/>
                </a:cubicBezTo>
                <a:cubicBezTo>
                  <a:pt x="145963" y="32482"/>
                  <a:pt x="138857" y="25375"/>
                  <a:pt x="130076" y="25375"/>
                </a:cubicBezTo>
                <a:cubicBezTo>
                  <a:pt x="122411" y="25375"/>
                  <a:pt x="116012" y="30807"/>
                  <a:pt x="114523" y="38026"/>
                </a:cubicBezTo>
                <a:cubicBezTo>
                  <a:pt x="101687" y="39402"/>
                  <a:pt x="91678" y="50304"/>
                  <a:pt x="91678" y="63475"/>
                </a:cubicBezTo>
                <a:lnTo>
                  <a:pt x="91678" y="63550"/>
                </a:lnTo>
                <a:cubicBezTo>
                  <a:pt x="77725" y="64145"/>
                  <a:pt x="64963" y="68126"/>
                  <a:pt x="54843" y="74377"/>
                </a:cubicBezTo>
                <a:cubicBezTo>
                  <a:pt x="51085" y="71475"/>
                  <a:pt x="46360" y="69726"/>
                  <a:pt x="41263" y="69726"/>
                </a:cubicBezTo>
                <a:cubicBezTo>
                  <a:pt x="28984" y="69726"/>
                  <a:pt x="19013" y="79697"/>
                  <a:pt x="19013" y="91976"/>
                </a:cubicBezTo>
                <a:cubicBezTo>
                  <a:pt x="19013" y="100905"/>
                  <a:pt x="24259" y="108570"/>
                  <a:pt x="31812" y="112105"/>
                </a:cubicBezTo>
                <a:cubicBezTo>
                  <a:pt x="32556" y="137926"/>
                  <a:pt x="60685" y="158688"/>
                  <a:pt x="95287" y="158688"/>
                </a:cubicBezTo>
                <a:cubicBezTo>
                  <a:pt x="129890" y="158688"/>
                  <a:pt x="158055" y="137889"/>
                  <a:pt x="158762" y="112068"/>
                </a:cubicBezTo>
                <a:cubicBezTo>
                  <a:pt x="166278" y="108496"/>
                  <a:pt x="171450" y="100831"/>
                  <a:pt x="171450" y="91976"/>
                </a:cubicBezTo>
                <a:cubicBezTo>
                  <a:pt x="171450" y="79697"/>
                  <a:pt x="161479" y="69726"/>
                  <a:pt x="149200" y="69726"/>
                </a:cubicBezTo>
                <a:cubicBezTo>
                  <a:pt x="144103" y="69726"/>
                  <a:pt x="139415" y="71437"/>
                  <a:pt x="135657" y="74340"/>
                </a:cubicBezTo>
                <a:cubicBezTo>
                  <a:pt x="125462" y="68014"/>
                  <a:pt x="112551" y="64033"/>
                  <a:pt x="98450" y="63512"/>
                </a:cubicBezTo>
                <a:lnTo>
                  <a:pt x="98450" y="63438"/>
                </a:lnTo>
                <a:cubicBezTo>
                  <a:pt x="98450" y="53987"/>
                  <a:pt x="105482" y="46137"/>
                  <a:pt x="114598" y="44872"/>
                </a:cubicBezTo>
                <a:cubicBezTo>
                  <a:pt x="116235" y="51867"/>
                  <a:pt x="122523" y="57076"/>
                  <a:pt x="130039" y="57076"/>
                </a:cubicBezTo>
                <a:lnTo>
                  <a:pt x="130076" y="57150"/>
                </a:lnTo>
                <a:close/>
                <a:moveTo>
                  <a:pt x="65894" y="91864"/>
                </a:moveTo>
                <a:cubicBezTo>
                  <a:pt x="72107" y="91864"/>
                  <a:pt x="76870" y="98413"/>
                  <a:pt x="76498" y="106487"/>
                </a:cubicBezTo>
                <a:cubicBezTo>
                  <a:pt x="76126" y="114560"/>
                  <a:pt x="71475" y="117500"/>
                  <a:pt x="65224" y="117500"/>
                </a:cubicBezTo>
                <a:cubicBezTo>
                  <a:pt x="58973" y="117500"/>
                  <a:pt x="53541" y="114226"/>
                  <a:pt x="53913" y="106152"/>
                </a:cubicBezTo>
                <a:cubicBezTo>
                  <a:pt x="54285" y="98078"/>
                  <a:pt x="59643" y="91901"/>
                  <a:pt x="65856" y="91901"/>
                </a:cubicBezTo>
                <a:lnTo>
                  <a:pt x="65894" y="91864"/>
                </a:lnTo>
                <a:close/>
                <a:moveTo>
                  <a:pt x="136624" y="106114"/>
                </a:moveTo>
                <a:cubicBezTo>
                  <a:pt x="136996" y="114188"/>
                  <a:pt x="131527" y="117463"/>
                  <a:pt x="125313" y="117463"/>
                </a:cubicBezTo>
                <a:cubicBezTo>
                  <a:pt x="119100" y="117463"/>
                  <a:pt x="114412" y="114523"/>
                  <a:pt x="114040" y="106449"/>
                </a:cubicBezTo>
                <a:cubicBezTo>
                  <a:pt x="113667" y="98375"/>
                  <a:pt x="118430" y="91827"/>
                  <a:pt x="124644" y="91827"/>
                </a:cubicBezTo>
                <a:cubicBezTo>
                  <a:pt x="130857" y="91827"/>
                  <a:pt x="136252" y="98003"/>
                  <a:pt x="136587" y="106077"/>
                </a:cubicBezTo>
                <a:lnTo>
                  <a:pt x="136624" y="106114"/>
                </a:lnTo>
                <a:close/>
                <a:moveTo>
                  <a:pt x="118728" y="127211"/>
                </a:moveTo>
                <a:cubicBezTo>
                  <a:pt x="114895" y="136364"/>
                  <a:pt x="105854" y="142801"/>
                  <a:pt x="95287" y="142801"/>
                </a:cubicBezTo>
                <a:cubicBezTo>
                  <a:pt x="84720" y="142801"/>
                  <a:pt x="75679" y="136364"/>
                  <a:pt x="71847" y="127211"/>
                </a:cubicBezTo>
                <a:cubicBezTo>
                  <a:pt x="71400" y="126132"/>
                  <a:pt x="72144" y="124904"/>
                  <a:pt x="73298" y="124792"/>
                </a:cubicBezTo>
                <a:cubicBezTo>
                  <a:pt x="80144" y="124085"/>
                  <a:pt x="87548" y="123713"/>
                  <a:pt x="95287" y="123713"/>
                </a:cubicBezTo>
                <a:cubicBezTo>
                  <a:pt x="103026" y="123713"/>
                  <a:pt x="110430" y="124085"/>
                  <a:pt x="117277" y="124792"/>
                </a:cubicBezTo>
                <a:cubicBezTo>
                  <a:pt x="118430" y="124904"/>
                  <a:pt x="119174" y="126132"/>
                  <a:pt x="118728" y="127211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9" name="Text 7"/>
          <p:cNvSpPr/>
          <p:nvPr/>
        </p:nvSpPr>
        <p:spPr>
          <a:xfrm>
            <a:off x="1055688" y="1706563"/>
            <a:ext cx="137318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875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Reddit</a:t>
            </a:r>
            <a:endParaRPr lang="fr-FR" sz="1600" noProof="0" dirty="0"/>
          </a:p>
        </p:txBody>
      </p:sp>
      <p:sp>
        <p:nvSpPr>
          <p:cNvPr id="10" name="Text 8"/>
          <p:cNvSpPr/>
          <p:nvPr/>
        </p:nvSpPr>
        <p:spPr>
          <a:xfrm>
            <a:off x="1055688" y="1992313"/>
            <a:ext cx="2551112" cy="1984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Dataset</a:t>
            </a: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 </a:t>
            </a: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Kaggle</a:t>
            </a: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 </a:t>
            </a: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Reddit</a:t>
            </a: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 </a:t>
            </a: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Wallstreet</a:t>
            </a: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 </a:t>
            </a: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Posts</a:t>
            </a: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</a:rPr>
              <a:t> </a:t>
            </a:r>
            <a:endParaRPr lang="fr-FR" sz="1600" noProof="0" dirty="0"/>
          </a:p>
        </p:txBody>
      </p:sp>
      <p:sp>
        <p:nvSpPr>
          <p:cNvPr id="11" name="Shape 9"/>
          <p:cNvSpPr/>
          <p:nvPr/>
        </p:nvSpPr>
        <p:spPr>
          <a:xfrm>
            <a:off x="488156" y="2313781"/>
            <a:ext cx="5341938" cy="1468438"/>
          </a:xfrm>
          <a:custGeom>
            <a:avLst/>
            <a:gdLst/>
            <a:ahLst/>
            <a:cxnLst/>
            <a:rect l="l" t="t" r="r" b="b"/>
            <a:pathLst>
              <a:path w="5341938" h="1468438">
                <a:moveTo>
                  <a:pt x="63495" y="0"/>
                </a:moveTo>
                <a:lnTo>
                  <a:pt x="5278442" y="0"/>
                </a:lnTo>
                <a:cubicBezTo>
                  <a:pt x="5313510" y="0"/>
                  <a:pt x="5341938" y="28428"/>
                  <a:pt x="5341938" y="63495"/>
                </a:cubicBezTo>
                <a:lnTo>
                  <a:pt x="5341938" y="1404942"/>
                </a:lnTo>
                <a:cubicBezTo>
                  <a:pt x="5341938" y="1440010"/>
                  <a:pt x="5313510" y="1468438"/>
                  <a:pt x="5278442" y="1468438"/>
                </a:cubicBezTo>
                <a:lnTo>
                  <a:pt x="63495" y="1468438"/>
                </a:lnTo>
                <a:cubicBezTo>
                  <a:pt x="28428" y="1468438"/>
                  <a:pt x="0" y="1440010"/>
                  <a:pt x="0" y="1404942"/>
                </a:cubicBezTo>
                <a:lnTo>
                  <a:pt x="0" y="63495"/>
                </a:lnTo>
                <a:cubicBezTo>
                  <a:pt x="0" y="28428"/>
                  <a:pt x="28428" y="0"/>
                  <a:pt x="634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Shape 10"/>
          <p:cNvSpPr/>
          <p:nvPr/>
        </p:nvSpPr>
        <p:spPr>
          <a:xfrm>
            <a:off x="616148" y="2452688"/>
            <a:ext cx="125016" cy="142875"/>
          </a:xfrm>
          <a:custGeom>
            <a:avLst/>
            <a:gdLst/>
            <a:ahLst/>
            <a:cxnLst/>
            <a:rect l="l" t="t" r="r" b="b"/>
            <a:pathLst>
              <a:path w="125016" h="142875">
                <a:moveTo>
                  <a:pt x="125016" y="57429"/>
                </a:moveTo>
                <a:cubicBezTo>
                  <a:pt x="120886" y="60164"/>
                  <a:pt x="116142" y="62368"/>
                  <a:pt x="111203" y="64126"/>
                </a:cubicBezTo>
                <a:cubicBezTo>
                  <a:pt x="98087" y="68814"/>
                  <a:pt x="80869" y="71438"/>
                  <a:pt x="62508" y="71438"/>
                </a:cubicBezTo>
                <a:cubicBezTo>
                  <a:pt x="44146" y="71438"/>
                  <a:pt x="26901" y="68786"/>
                  <a:pt x="13813" y="64126"/>
                </a:cubicBezTo>
                <a:cubicBezTo>
                  <a:pt x="8902" y="62368"/>
                  <a:pt x="4130" y="60164"/>
                  <a:pt x="0" y="57429"/>
                </a:cubicBezTo>
                <a:lnTo>
                  <a:pt x="0" y="80367"/>
                </a:lnTo>
                <a:cubicBezTo>
                  <a:pt x="0" y="92701"/>
                  <a:pt x="27989" y="102691"/>
                  <a:pt x="62508" y="102691"/>
                </a:cubicBezTo>
                <a:cubicBezTo>
                  <a:pt x="97027" y="102691"/>
                  <a:pt x="125016" y="92701"/>
                  <a:pt x="125016" y="80367"/>
                </a:cubicBezTo>
                <a:lnTo>
                  <a:pt x="125016" y="57429"/>
                </a:lnTo>
                <a:close/>
                <a:moveTo>
                  <a:pt x="125016" y="35719"/>
                </a:moveTo>
                <a:lnTo>
                  <a:pt x="125016" y="22324"/>
                </a:lnTo>
                <a:cubicBezTo>
                  <a:pt x="125016" y="9990"/>
                  <a:pt x="97027" y="0"/>
                  <a:pt x="62508" y="0"/>
                </a:cubicBezTo>
                <a:cubicBezTo>
                  <a:pt x="27989" y="0"/>
                  <a:pt x="0" y="9990"/>
                  <a:pt x="0" y="22324"/>
                </a:cubicBezTo>
                <a:lnTo>
                  <a:pt x="0" y="35719"/>
                </a:lnTo>
                <a:cubicBezTo>
                  <a:pt x="0" y="48053"/>
                  <a:pt x="27989" y="58043"/>
                  <a:pt x="62508" y="58043"/>
                </a:cubicBezTo>
                <a:cubicBezTo>
                  <a:pt x="97027" y="58043"/>
                  <a:pt x="125016" y="48053"/>
                  <a:pt x="125016" y="35719"/>
                </a:cubicBezTo>
                <a:close/>
                <a:moveTo>
                  <a:pt x="111203" y="108775"/>
                </a:moveTo>
                <a:cubicBezTo>
                  <a:pt x="98115" y="113435"/>
                  <a:pt x="80897" y="116086"/>
                  <a:pt x="62508" y="116086"/>
                </a:cubicBezTo>
                <a:cubicBezTo>
                  <a:pt x="44118" y="116086"/>
                  <a:pt x="26901" y="113435"/>
                  <a:pt x="13813" y="108775"/>
                </a:cubicBezTo>
                <a:cubicBezTo>
                  <a:pt x="8902" y="107017"/>
                  <a:pt x="4130" y="104812"/>
                  <a:pt x="0" y="102077"/>
                </a:cubicBezTo>
                <a:lnTo>
                  <a:pt x="0" y="120551"/>
                </a:lnTo>
                <a:cubicBezTo>
                  <a:pt x="0" y="132885"/>
                  <a:pt x="27989" y="142875"/>
                  <a:pt x="62508" y="142875"/>
                </a:cubicBezTo>
                <a:cubicBezTo>
                  <a:pt x="97027" y="142875"/>
                  <a:pt x="125016" y="132885"/>
                  <a:pt x="125016" y="120551"/>
                </a:cubicBezTo>
                <a:lnTo>
                  <a:pt x="125016" y="102077"/>
                </a:lnTo>
                <a:cubicBezTo>
                  <a:pt x="120886" y="104812"/>
                  <a:pt x="116142" y="107017"/>
                  <a:pt x="111203" y="108775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3" name="Text 11"/>
          <p:cNvSpPr/>
          <p:nvPr/>
        </p:nvSpPr>
        <p:spPr>
          <a:xfrm>
            <a:off x="769938" y="2413000"/>
            <a:ext cx="5032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Données Collectées</a:t>
            </a:r>
            <a:endParaRPr lang="fr-FR" sz="1600" noProof="0" dirty="0"/>
          </a:p>
        </p:txBody>
      </p:sp>
      <p:sp>
        <p:nvSpPr>
          <p:cNvPr id="14" name="Text 12"/>
          <p:cNvSpPr/>
          <p:nvPr/>
        </p:nvSpPr>
        <p:spPr>
          <a:xfrm>
            <a:off x="587375" y="2730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15" name="Text 13"/>
          <p:cNvSpPr/>
          <p:nvPr/>
        </p:nvSpPr>
        <p:spPr>
          <a:xfrm>
            <a:off x="741412" y="2698750"/>
            <a:ext cx="1936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Titre &amp; contenue(texte brut)</a:t>
            </a:r>
            <a:endParaRPr lang="fr-FR" sz="1600" noProof="0" dirty="0"/>
          </a:p>
        </p:txBody>
      </p:sp>
      <p:sp>
        <p:nvSpPr>
          <p:cNvPr id="16" name="Text 14"/>
          <p:cNvSpPr/>
          <p:nvPr/>
        </p:nvSpPr>
        <p:spPr>
          <a:xfrm>
            <a:off x="587375" y="2984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17" name="Text 15"/>
          <p:cNvSpPr/>
          <p:nvPr/>
        </p:nvSpPr>
        <p:spPr>
          <a:xfrm>
            <a:off x="741412" y="2952750"/>
            <a:ext cx="1658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Scores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upvotes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downvotes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)</a:t>
            </a:r>
            <a:endParaRPr lang="fr-FR" sz="1600" noProof="0" dirty="0"/>
          </a:p>
        </p:txBody>
      </p:sp>
      <p:sp>
        <p:nvSpPr>
          <p:cNvPr id="18" name="Text 16"/>
          <p:cNvSpPr/>
          <p:nvPr/>
        </p:nvSpPr>
        <p:spPr>
          <a:xfrm>
            <a:off x="587375" y="3238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19" name="Text 17"/>
          <p:cNvSpPr/>
          <p:nvPr/>
        </p:nvSpPr>
        <p:spPr>
          <a:xfrm>
            <a:off x="741412" y="3206750"/>
            <a:ext cx="184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Timestamps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(précision seconde)</a:t>
            </a:r>
            <a:endParaRPr lang="fr-FR" sz="1600" noProof="0" dirty="0"/>
          </a:p>
        </p:txBody>
      </p:sp>
      <p:sp>
        <p:nvSpPr>
          <p:cNvPr id="20" name="Text 18"/>
          <p:cNvSpPr/>
          <p:nvPr/>
        </p:nvSpPr>
        <p:spPr>
          <a:xfrm>
            <a:off x="587375" y="3492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21" name="Text 19"/>
          <p:cNvSpPr/>
          <p:nvPr/>
        </p:nvSpPr>
        <p:spPr>
          <a:xfrm>
            <a:off x="741412" y="3460750"/>
            <a:ext cx="1254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Auteurs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(anonymisés)</a:t>
            </a:r>
            <a:endParaRPr lang="fr-FR" sz="1600" noProof="0" dirty="0"/>
          </a:p>
        </p:txBody>
      </p:sp>
      <p:sp>
        <p:nvSpPr>
          <p:cNvPr id="22" name="Shape 20"/>
          <p:cNvSpPr/>
          <p:nvPr/>
        </p:nvSpPr>
        <p:spPr>
          <a:xfrm>
            <a:off x="488156" y="3885406"/>
            <a:ext cx="5341938" cy="1214438"/>
          </a:xfrm>
          <a:custGeom>
            <a:avLst/>
            <a:gdLst/>
            <a:ahLst/>
            <a:cxnLst/>
            <a:rect l="l" t="t" r="r" b="b"/>
            <a:pathLst>
              <a:path w="5341938" h="1214438">
                <a:moveTo>
                  <a:pt x="63503" y="0"/>
                </a:moveTo>
                <a:lnTo>
                  <a:pt x="5278435" y="0"/>
                </a:lnTo>
                <a:cubicBezTo>
                  <a:pt x="5313506" y="0"/>
                  <a:pt x="5341938" y="28431"/>
                  <a:pt x="5341938" y="63503"/>
                </a:cubicBezTo>
                <a:lnTo>
                  <a:pt x="5341938" y="1150935"/>
                </a:lnTo>
                <a:cubicBezTo>
                  <a:pt x="5341938" y="1186006"/>
                  <a:pt x="5313506" y="1214438"/>
                  <a:pt x="5278435" y="1214437"/>
                </a:cubicBezTo>
                <a:lnTo>
                  <a:pt x="63503" y="1214438"/>
                </a:lnTo>
                <a:cubicBezTo>
                  <a:pt x="28431" y="1214437"/>
                  <a:pt x="0" y="1186006"/>
                  <a:pt x="0" y="1150935"/>
                </a:cubicBezTo>
                <a:lnTo>
                  <a:pt x="0" y="63503"/>
                </a:lnTo>
                <a:cubicBezTo>
                  <a:pt x="0" y="28455"/>
                  <a:pt x="28455" y="0"/>
                  <a:pt x="635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3" name="Shape 21"/>
          <p:cNvSpPr/>
          <p:nvPr/>
        </p:nvSpPr>
        <p:spPr>
          <a:xfrm>
            <a:off x="589359" y="4024313"/>
            <a:ext cx="178594" cy="142875"/>
          </a:xfrm>
          <a:custGeom>
            <a:avLst/>
            <a:gdLst/>
            <a:ahLst/>
            <a:cxnLst/>
            <a:rect l="l" t="t" r="r" b="b"/>
            <a:pathLst>
              <a:path w="178594" h="142875">
                <a:moveTo>
                  <a:pt x="116058" y="58741"/>
                </a:moveTo>
                <a:cubicBezTo>
                  <a:pt x="119462" y="57820"/>
                  <a:pt x="123034" y="59438"/>
                  <a:pt x="124569" y="62592"/>
                </a:cubicBezTo>
                <a:lnTo>
                  <a:pt x="129760" y="73084"/>
                </a:lnTo>
                <a:cubicBezTo>
                  <a:pt x="132634" y="73475"/>
                  <a:pt x="135452" y="74256"/>
                  <a:pt x="138103" y="75344"/>
                </a:cubicBezTo>
                <a:lnTo>
                  <a:pt x="147870" y="68842"/>
                </a:lnTo>
                <a:cubicBezTo>
                  <a:pt x="150800" y="66889"/>
                  <a:pt x="154679" y="67280"/>
                  <a:pt x="157162" y="69763"/>
                </a:cubicBezTo>
                <a:lnTo>
                  <a:pt x="162520" y="75121"/>
                </a:lnTo>
                <a:cubicBezTo>
                  <a:pt x="165004" y="77605"/>
                  <a:pt x="165395" y="81511"/>
                  <a:pt x="163441" y="84413"/>
                </a:cubicBezTo>
                <a:lnTo>
                  <a:pt x="156939" y="94152"/>
                </a:lnTo>
                <a:cubicBezTo>
                  <a:pt x="157469" y="95464"/>
                  <a:pt x="157944" y="96831"/>
                  <a:pt x="158335" y="98254"/>
                </a:cubicBezTo>
                <a:cubicBezTo>
                  <a:pt x="158725" y="99678"/>
                  <a:pt x="158976" y="101073"/>
                  <a:pt x="159172" y="102496"/>
                </a:cubicBezTo>
                <a:lnTo>
                  <a:pt x="169692" y="107686"/>
                </a:lnTo>
                <a:cubicBezTo>
                  <a:pt x="172845" y="109249"/>
                  <a:pt x="174464" y="112821"/>
                  <a:pt x="173543" y="116198"/>
                </a:cubicBezTo>
                <a:lnTo>
                  <a:pt x="171590" y="123509"/>
                </a:lnTo>
                <a:cubicBezTo>
                  <a:pt x="170669" y="126885"/>
                  <a:pt x="167515" y="129174"/>
                  <a:pt x="163999" y="128950"/>
                </a:cubicBezTo>
                <a:lnTo>
                  <a:pt x="152279" y="128197"/>
                </a:lnTo>
                <a:cubicBezTo>
                  <a:pt x="150521" y="130457"/>
                  <a:pt x="148484" y="132550"/>
                  <a:pt x="146168" y="134336"/>
                </a:cubicBezTo>
                <a:lnTo>
                  <a:pt x="146921" y="146028"/>
                </a:lnTo>
                <a:cubicBezTo>
                  <a:pt x="147145" y="149544"/>
                  <a:pt x="144856" y="152726"/>
                  <a:pt x="141480" y="153619"/>
                </a:cubicBezTo>
                <a:lnTo>
                  <a:pt x="134169" y="155572"/>
                </a:lnTo>
                <a:cubicBezTo>
                  <a:pt x="130764" y="156493"/>
                  <a:pt x="127220" y="154874"/>
                  <a:pt x="125657" y="151721"/>
                </a:cubicBezTo>
                <a:lnTo>
                  <a:pt x="120467" y="141229"/>
                </a:lnTo>
                <a:cubicBezTo>
                  <a:pt x="117593" y="140838"/>
                  <a:pt x="114774" y="140057"/>
                  <a:pt x="112123" y="138968"/>
                </a:cubicBezTo>
                <a:lnTo>
                  <a:pt x="102357" y="145470"/>
                </a:lnTo>
                <a:cubicBezTo>
                  <a:pt x="99426" y="147424"/>
                  <a:pt x="95548" y="147033"/>
                  <a:pt x="93064" y="144549"/>
                </a:cubicBezTo>
                <a:lnTo>
                  <a:pt x="87706" y="139192"/>
                </a:lnTo>
                <a:cubicBezTo>
                  <a:pt x="85223" y="136708"/>
                  <a:pt x="84832" y="132829"/>
                  <a:pt x="86785" y="129899"/>
                </a:cubicBezTo>
                <a:lnTo>
                  <a:pt x="93287" y="120132"/>
                </a:lnTo>
                <a:cubicBezTo>
                  <a:pt x="92757" y="118821"/>
                  <a:pt x="92283" y="117453"/>
                  <a:pt x="91892" y="116030"/>
                </a:cubicBezTo>
                <a:cubicBezTo>
                  <a:pt x="91501" y="114607"/>
                  <a:pt x="91250" y="113184"/>
                  <a:pt x="91055" y="111789"/>
                </a:cubicBezTo>
                <a:lnTo>
                  <a:pt x="80535" y="106598"/>
                </a:lnTo>
                <a:cubicBezTo>
                  <a:pt x="77381" y="105035"/>
                  <a:pt x="75791" y="101464"/>
                  <a:pt x="76684" y="98087"/>
                </a:cubicBezTo>
                <a:lnTo>
                  <a:pt x="78637" y="90776"/>
                </a:lnTo>
                <a:cubicBezTo>
                  <a:pt x="79558" y="87399"/>
                  <a:pt x="82711" y="85111"/>
                  <a:pt x="86227" y="85334"/>
                </a:cubicBezTo>
                <a:lnTo>
                  <a:pt x="97920" y="86088"/>
                </a:lnTo>
                <a:cubicBezTo>
                  <a:pt x="99678" y="83827"/>
                  <a:pt x="101715" y="81735"/>
                  <a:pt x="104031" y="79949"/>
                </a:cubicBezTo>
                <a:lnTo>
                  <a:pt x="103277" y="68284"/>
                </a:lnTo>
                <a:cubicBezTo>
                  <a:pt x="103054" y="64768"/>
                  <a:pt x="105342" y="61587"/>
                  <a:pt x="108719" y="60694"/>
                </a:cubicBezTo>
                <a:lnTo>
                  <a:pt x="116030" y="58741"/>
                </a:lnTo>
                <a:close/>
                <a:moveTo>
                  <a:pt x="125127" y="94878"/>
                </a:moveTo>
                <a:cubicBezTo>
                  <a:pt x="118351" y="94886"/>
                  <a:pt x="112855" y="100394"/>
                  <a:pt x="112863" y="107170"/>
                </a:cubicBezTo>
                <a:cubicBezTo>
                  <a:pt x="112871" y="113947"/>
                  <a:pt x="118379" y="119442"/>
                  <a:pt x="125155" y="119435"/>
                </a:cubicBezTo>
                <a:cubicBezTo>
                  <a:pt x="131932" y="119427"/>
                  <a:pt x="137427" y="113919"/>
                  <a:pt x="137420" y="107142"/>
                </a:cubicBezTo>
                <a:cubicBezTo>
                  <a:pt x="137412" y="100366"/>
                  <a:pt x="131904" y="94870"/>
                  <a:pt x="125127" y="94878"/>
                </a:cubicBezTo>
                <a:close/>
                <a:moveTo>
                  <a:pt x="62759" y="-12697"/>
                </a:moveTo>
                <a:lnTo>
                  <a:pt x="70070" y="-10744"/>
                </a:lnTo>
                <a:cubicBezTo>
                  <a:pt x="73447" y="-9823"/>
                  <a:pt x="75735" y="-6641"/>
                  <a:pt x="75512" y="-3153"/>
                </a:cubicBezTo>
                <a:lnTo>
                  <a:pt x="74758" y="8511"/>
                </a:lnTo>
                <a:cubicBezTo>
                  <a:pt x="77074" y="10297"/>
                  <a:pt x="79111" y="12362"/>
                  <a:pt x="80869" y="14650"/>
                </a:cubicBezTo>
                <a:lnTo>
                  <a:pt x="92590" y="13897"/>
                </a:lnTo>
                <a:cubicBezTo>
                  <a:pt x="96078" y="13674"/>
                  <a:pt x="99259" y="15962"/>
                  <a:pt x="100180" y="19338"/>
                </a:cubicBezTo>
                <a:lnTo>
                  <a:pt x="102133" y="26650"/>
                </a:lnTo>
                <a:cubicBezTo>
                  <a:pt x="103026" y="30026"/>
                  <a:pt x="101436" y="33598"/>
                  <a:pt x="98282" y="35161"/>
                </a:cubicBezTo>
                <a:lnTo>
                  <a:pt x="87762" y="40351"/>
                </a:lnTo>
                <a:cubicBezTo>
                  <a:pt x="87567" y="41774"/>
                  <a:pt x="87288" y="43197"/>
                  <a:pt x="86925" y="44593"/>
                </a:cubicBezTo>
                <a:cubicBezTo>
                  <a:pt x="86562" y="45988"/>
                  <a:pt x="86060" y="47383"/>
                  <a:pt x="85530" y="48695"/>
                </a:cubicBezTo>
                <a:lnTo>
                  <a:pt x="92032" y="58462"/>
                </a:lnTo>
                <a:cubicBezTo>
                  <a:pt x="93985" y="61392"/>
                  <a:pt x="93594" y="65270"/>
                  <a:pt x="91111" y="67754"/>
                </a:cubicBezTo>
                <a:lnTo>
                  <a:pt x="85753" y="73112"/>
                </a:lnTo>
                <a:cubicBezTo>
                  <a:pt x="83269" y="75595"/>
                  <a:pt x="79391" y="75986"/>
                  <a:pt x="76460" y="74033"/>
                </a:cubicBezTo>
                <a:lnTo>
                  <a:pt x="66694" y="67531"/>
                </a:lnTo>
                <a:cubicBezTo>
                  <a:pt x="64043" y="68619"/>
                  <a:pt x="61224" y="69400"/>
                  <a:pt x="58350" y="69791"/>
                </a:cubicBezTo>
                <a:lnTo>
                  <a:pt x="53160" y="80283"/>
                </a:lnTo>
                <a:cubicBezTo>
                  <a:pt x="51597" y="83437"/>
                  <a:pt x="48025" y="85027"/>
                  <a:pt x="44648" y="84134"/>
                </a:cubicBezTo>
                <a:lnTo>
                  <a:pt x="37337" y="82181"/>
                </a:lnTo>
                <a:cubicBezTo>
                  <a:pt x="33933" y="81260"/>
                  <a:pt x="31672" y="78079"/>
                  <a:pt x="31896" y="74591"/>
                </a:cubicBezTo>
                <a:lnTo>
                  <a:pt x="32649" y="62898"/>
                </a:lnTo>
                <a:cubicBezTo>
                  <a:pt x="30333" y="61113"/>
                  <a:pt x="28296" y="59048"/>
                  <a:pt x="26538" y="56759"/>
                </a:cubicBezTo>
                <a:lnTo>
                  <a:pt x="14818" y="57513"/>
                </a:lnTo>
                <a:cubicBezTo>
                  <a:pt x="11330" y="57736"/>
                  <a:pt x="8148" y="55448"/>
                  <a:pt x="7227" y="52071"/>
                </a:cubicBezTo>
                <a:lnTo>
                  <a:pt x="5274" y="44760"/>
                </a:lnTo>
                <a:cubicBezTo>
                  <a:pt x="4381" y="41384"/>
                  <a:pt x="5972" y="37812"/>
                  <a:pt x="9125" y="36249"/>
                </a:cubicBezTo>
                <a:lnTo>
                  <a:pt x="19645" y="31059"/>
                </a:lnTo>
                <a:cubicBezTo>
                  <a:pt x="19841" y="29635"/>
                  <a:pt x="20120" y="28240"/>
                  <a:pt x="20482" y="26817"/>
                </a:cubicBezTo>
                <a:cubicBezTo>
                  <a:pt x="20873" y="25394"/>
                  <a:pt x="21320" y="24026"/>
                  <a:pt x="21878" y="22715"/>
                </a:cubicBezTo>
                <a:lnTo>
                  <a:pt x="15376" y="12976"/>
                </a:lnTo>
                <a:cubicBezTo>
                  <a:pt x="13422" y="10046"/>
                  <a:pt x="13813" y="6167"/>
                  <a:pt x="16297" y="3683"/>
                </a:cubicBezTo>
                <a:lnTo>
                  <a:pt x="21654" y="-1674"/>
                </a:lnTo>
                <a:cubicBezTo>
                  <a:pt x="24138" y="-4158"/>
                  <a:pt x="28017" y="-4549"/>
                  <a:pt x="30947" y="-2595"/>
                </a:cubicBezTo>
                <a:lnTo>
                  <a:pt x="40714" y="3907"/>
                </a:lnTo>
                <a:cubicBezTo>
                  <a:pt x="43365" y="2818"/>
                  <a:pt x="46183" y="2037"/>
                  <a:pt x="49057" y="1646"/>
                </a:cubicBezTo>
                <a:lnTo>
                  <a:pt x="54248" y="-8846"/>
                </a:lnTo>
                <a:cubicBezTo>
                  <a:pt x="55811" y="-11999"/>
                  <a:pt x="59355" y="-13590"/>
                  <a:pt x="62759" y="-12697"/>
                </a:cubicBezTo>
                <a:close/>
                <a:moveTo>
                  <a:pt x="53690" y="23440"/>
                </a:moveTo>
                <a:cubicBezTo>
                  <a:pt x="46913" y="23440"/>
                  <a:pt x="41411" y="28942"/>
                  <a:pt x="41411" y="35719"/>
                </a:cubicBezTo>
                <a:cubicBezTo>
                  <a:pt x="41411" y="42495"/>
                  <a:pt x="46913" y="47997"/>
                  <a:pt x="53690" y="47997"/>
                </a:cubicBezTo>
                <a:cubicBezTo>
                  <a:pt x="60466" y="47997"/>
                  <a:pt x="65968" y="42495"/>
                  <a:pt x="65968" y="35719"/>
                </a:cubicBezTo>
                <a:cubicBezTo>
                  <a:pt x="65968" y="28942"/>
                  <a:pt x="60466" y="23440"/>
                  <a:pt x="53690" y="23440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24" name="Text 22"/>
          <p:cNvSpPr/>
          <p:nvPr/>
        </p:nvSpPr>
        <p:spPr>
          <a:xfrm>
            <a:off x="769938" y="3984625"/>
            <a:ext cx="5032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Configuration</a:t>
            </a:r>
            <a:endParaRPr lang="fr-FR" sz="1600" noProof="0" dirty="0"/>
          </a:p>
        </p:txBody>
      </p:sp>
      <p:sp>
        <p:nvSpPr>
          <p:cNvPr id="25" name="Text 23"/>
          <p:cNvSpPr/>
          <p:nvPr/>
        </p:nvSpPr>
        <p:spPr>
          <a:xfrm>
            <a:off x="587375" y="4302125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26" name="Text 24"/>
          <p:cNvSpPr/>
          <p:nvPr/>
        </p:nvSpPr>
        <p:spPr>
          <a:xfrm>
            <a:off x="741412" y="4270375"/>
            <a:ext cx="2238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Subreddits</a:t>
            </a: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r/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wallstreetbets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</a:t>
            </a:r>
            <a:endParaRPr lang="fr-FR" sz="1600" noProof="0" dirty="0"/>
          </a:p>
        </p:txBody>
      </p:sp>
      <p:sp>
        <p:nvSpPr>
          <p:cNvPr id="27" name="Text 25"/>
          <p:cNvSpPr/>
          <p:nvPr/>
        </p:nvSpPr>
        <p:spPr>
          <a:xfrm>
            <a:off x="587375" y="4556125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fr-FR" sz="1600" noProof="0" dirty="0"/>
          </a:p>
        </p:txBody>
      </p:sp>
      <p:sp>
        <p:nvSpPr>
          <p:cNvPr id="29" name="Text 27"/>
          <p:cNvSpPr/>
          <p:nvPr/>
        </p:nvSpPr>
        <p:spPr>
          <a:xfrm>
            <a:off x="587375" y="4606925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30" name="Text 28"/>
          <p:cNvSpPr/>
          <p:nvPr/>
        </p:nvSpPr>
        <p:spPr>
          <a:xfrm>
            <a:off x="741412" y="4596682"/>
            <a:ext cx="1587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Filtrage: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Mentions de 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tickers</a:t>
            </a:r>
            <a:endParaRPr lang="fr-FR" sz="1600" noProof="0" dirty="0"/>
          </a:p>
        </p:txBody>
      </p:sp>
      <p:sp>
        <p:nvSpPr>
          <p:cNvPr id="37" name="Shape 35"/>
          <p:cNvSpPr/>
          <p:nvPr/>
        </p:nvSpPr>
        <p:spPr>
          <a:xfrm>
            <a:off x="6195219" y="1543845"/>
            <a:ext cx="5675313" cy="3726656"/>
          </a:xfrm>
          <a:custGeom>
            <a:avLst/>
            <a:gdLst/>
            <a:ahLst/>
            <a:cxnLst/>
            <a:rect l="l" t="t" r="r" b="b"/>
            <a:pathLst>
              <a:path w="5675313" h="5961063">
                <a:moveTo>
                  <a:pt x="95232" y="0"/>
                </a:moveTo>
                <a:lnTo>
                  <a:pt x="5580081" y="0"/>
                </a:lnTo>
                <a:cubicBezTo>
                  <a:pt x="5632676" y="0"/>
                  <a:pt x="5675313" y="42637"/>
                  <a:pt x="5675313" y="95232"/>
                </a:cubicBezTo>
                <a:lnTo>
                  <a:pt x="5675313" y="5865831"/>
                </a:lnTo>
                <a:cubicBezTo>
                  <a:pt x="5675313" y="5918426"/>
                  <a:pt x="5632676" y="5961063"/>
                  <a:pt x="5580081" y="5961063"/>
                </a:cubicBezTo>
                <a:lnTo>
                  <a:pt x="95232" y="5961063"/>
                </a:lnTo>
                <a:cubicBezTo>
                  <a:pt x="42637" y="5961063"/>
                  <a:pt x="0" y="5918426"/>
                  <a:pt x="0" y="5865831"/>
                </a:cubicBezTo>
                <a:lnTo>
                  <a:pt x="0" y="95232"/>
                </a:lnTo>
                <a:cubicBezTo>
                  <a:pt x="0" y="42637"/>
                  <a:pt x="42637" y="0"/>
                  <a:pt x="95232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8" name="Shape 36"/>
          <p:cNvSpPr/>
          <p:nvPr/>
        </p:nvSpPr>
        <p:spPr>
          <a:xfrm>
            <a:off x="6357938" y="172243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9" name="Shape 37"/>
          <p:cNvSpPr/>
          <p:nvPr/>
        </p:nvSpPr>
        <p:spPr>
          <a:xfrm>
            <a:off x="6484938" y="1849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0" name="Text 38"/>
          <p:cNvSpPr/>
          <p:nvPr/>
        </p:nvSpPr>
        <p:spPr>
          <a:xfrm>
            <a:off x="6929438" y="1706563"/>
            <a:ext cx="184150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87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Marché Boursier</a:t>
            </a:r>
            <a:endParaRPr lang="fr-FR" sz="1600" noProof="0" dirty="0"/>
          </a:p>
        </p:txBody>
      </p:sp>
      <p:sp>
        <p:nvSpPr>
          <p:cNvPr id="41" name="Text 39"/>
          <p:cNvSpPr/>
          <p:nvPr/>
        </p:nvSpPr>
        <p:spPr>
          <a:xfrm>
            <a:off x="6929438" y="1992313"/>
            <a:ext cx="1785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</a:t>
            </a: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Stooq</a:t>
            </a:r>
            <a:endParaRPr lang="fr-FR" sz="1600" noProof="0" dirty="0"/>
          </a:p>
        </p:txBody>
      </p:sp>
      <p:sp>
        <p:nvSpPr>
          <p:cNvPr id="42" name="Shape 40"/>
          <p:cNvSpPr/>
          <p:nvPr/>
        </p:nvSpPr>
        <p:spPr>
          <a:xfrm>
            <a:off x="6361906" y="2313781"/>
            <a:ext cx="5341938" cy="1468438"/>
          </a:xfrm>
          <a:custGeom>
            <a:avLst/>
            <a:gdLst/>
            <a:ahLst/>
            <a:cxnLst/>
            <a:rect l="l" t="t" r="r" b="b"/>
            <a:pathLst>
              <a:path w="5341938" h="1468438">
                <a:moveTo>
                  <a:pt x="63495" y="0"/>
                </a:moveTo>
                <a:lnTo>
                  <a:pt x="5278442" y="0"/>
                </a:lnTo>
                <a:cubicBezTo>
                  <a:pt x="5313510" y="0"/>
                  <a:pt x="5341938" y="28428"/>
                  <a:pt x="5341938" y="63495"/>
                </a:cubicBezTo>
                <a:lnTo>
                  <a:pt x="5341938" y="1404942"/>
                </a:lnTo>
                <a:cubicBezTo>
                  <a:pt x="5341938" y="1440010"/>
                  <a:pt x="5313510" y="1468438"/>
                  <a:pt x="5278442" y="1468438"/>
                </a:cubicBezTo>
                <a:lnTo>
                  <a:pt x="63495" y="1468438"/>
                </a:lnTo>
                <a:cubicBezTo>
                  <a:pt x="28428" y="1468438"/>
                  <a:pt x="0" y="1440010"/>
                  <a:pt x="0" y="1404942"/>
                </a:cubicBezTo>
                <a:lnTo>
                  <a:pt x="0" y="63495"/>
                </a:lnTo>
                <a:cubicBezTo>
                  <a:pt x="0" y="28428"/>
                  <a:pt x="28428" y="0"/>
                  <a:pt x="6349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43" name="Shape 41"/>
          <p:cNvSpPr/>
          <p:nvPr/>
        </p:nvSpPr>
        <p:spPr>
          <a:xfrm>
            <a:off x="6489898" y="2452688"/>
            <a:ext cx="125016" cy="142875"/>
          </a:xfrm>
          <a:custGeom>
            <a:avLst/>
            <a:gdLst/>
            <a:ahLst/>
            <a:cxnLst/>
            <a:rect l="l" t="t" r="r" b="b"/>
            <a:pathLst>
              <a:path w="125016" h="142875">
                <a:moveTo>
                  <a:pt x="125016" y="57429"/>
                </a:moveTo>
                <a:cubicBezTo>
                  <a:pt x="120886" y="60164"/>
                  <a:pt x="116142" y="62368"/>
                  <a:pt x="111203" y="64126"/>
                </a:cubicBezTo>
                <a:cubicBezTo>
                  <a:pt x="98087" y="68814"/>
                  <a:pt x="80869" y="71438"/>
                  <a:pt x="62508" y="71438"/>
                </a:cubicBezTo>
                <a:cubicBezTo>
                  <a:pt x="44146" y="71438"/>
                  <a:pt x="26901" y="68786"/>
                  <a:pt x="13813" y="64126"/>
                </a:cubicBezTo>
                <a:cubicBezTo>
                  <a:pt x="8902" y="62368"/>
                  <a:pt x="4130" y="60164"/>
                  <a:pt x="0" y="57429"/>
                </a:cubicBezTo>
                <a:lnTo>
                  <a:pt x="0" y="80367"/>
                </a:lnTo>
                <a:cubicBezTo>
                  <a:pt x="0" y="92701"/>
                  <a:pt x="27989" y="102691"/>
                  <a:pt x="62508" y="102691"/>
                </a:cubicBezTo>
                <a:cubicBezTo>
                  <a:pt x="97027" y="102691"/>
                  <a:pt x="125016" y="92701"/>
                  <a:pt x="125016" y="80367"/>
                </a:cubicBezTo>
                <a:lnTo>
                  <a:pt x="125016" y="57429"/>
                </a:lnTo>
                <a:close/>
                <a:moveTo>
                  <a:pt x="125016" y="35719"/>
                </a:moveTo>
                <a:lnTo>
                  <a:pt x="125016" y="22324"/>
                </a:lnTo>
                <a:cubicBezTo>
                  <a:pt x="125016" y="9990"/>
                  <a:pt x="97027" y="0"/>
                  <a:pt x="62508" y="0"/>
                </a:cubicBezTo>
                <a:cubicBezTo>
                  <a:pt x="27989" y="0"/>
                  <a:pt x="0" y="9990"/>
                  <a:pt x="0" y="22324"/>
                </a:cubicBezTo>
                <a:lnTo>
                  <a:pt x="0" y="35719"/>
                </a:lnTo>
                <a:cubicBezTo>
                  <a:pt x="0" y="48053"/>
                  <a:pt x="27989" y="58043"/>
                  <a:pt x="62508" y="58043"/>
                </a:cubicBezTo>
                <a:cubicBezTo>
                  <a:pt x="97027" y="58043"/>
                  <a:pt x="125016" y="48053"/>
                  <a:pt x="125016" y="35719"/>
                </a:cubicBezTo>
                <a:close/>
                <a:moveTo>
                  <a:pt x="111203" y="108775"/>
                </a:moveTo>
                <a:cubicBezTo>
                  <a:pt x="98115" y="113435"/>
                  <a:pt x="80897" y="116086"/>
                  <a:pt x="62508" y="116086"/>
                </a:cubicBezTo>
                <a:cubicBezTo>
                  <a:pt x="44118" y="116086"/>
                  <a:pt x="26901" y="113435"/>
                  <a:pt x="13813" y="108775"/>
                </a:cubicBezTo>
                <a:cubicBezTo>
                  <a:pt x="8902" y="107017"/>
                  <a:pt x="4130" y="104812"/>
                  <a:pt x="0" y="102077"/>
                </a:cubicBezTo>
                <a:lnTo>
                  <a:pt x="0" y="120551"/>
                </a:lnTo>
                <a:cubicBezTo>
                  <a:pt x="0" y="132885"/>
                  <a:pt x="27989" y="142875"/>
                  <a:pt x="62508" y="142875"/>
                </a:cubicBezTo>
                <a:cubicBezTo>
                  <a:pt x="97027" y="142875"/>
                  <a:pt x="125016" y="132885"/>
                  <a:pt x="125016" y="120551"/>
                </a:cubicBezTo>
                <a:lnTo>
                  <a:pt x="125016" y="102077"/>
                </a:lnTo>
                <a:cubicBezTo>
                  <a:pt x="120886" y="104812"/>
                  <a:pt x="116142" y="107017"/>
                  <a:pt x="111203" y="108775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4" name="Text 42"/>
          <p:cNvSpPr/>
          <p:nvPr/>
        </p:nvSpPr>
        <p:spPr>
          <a:xfrm>
            <a:off x="6643688" y="2413000"/>
            <a:ext cx="5032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Données Collectées</a:t>
            </a:r>
            <a:endParaRPr lang="fr-FR" sz="1600" noProof="0" dirty="0"/>
          </a:p>
        </p:txBody>
      </p:sp>
      <p:sp>
        <p:nvSpPr>
          <p:cNvPr id="45" name="Text 43"/>
          <p:cNvSpPr/>
          <p:nvPr/>
        </p:nvSpPr>
        <p:spPr>
          <a:xfrm>
            <a:off x="6461125" y="2730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46" name="Text 44"/>
          <p:cNvSpPr/>
          <p:nvPr/>
        </p:nvSpPr>
        <p:spPr>
          <a:xfrm>
            <a:off x="6615162" y="2698750"/>
            <a:ext cx="2000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Prix OHLC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(Open/High/Low/Close)</a:t>
            </a:r>
            <a:endParaRPr lang="fr-FR" sz="1600" noProof="0" dirty="0"/>
          </a:p>
        </p:txBody>
      </p:sp>
      <p:sp>
        <p:nvSpPr>
          <p:cNvPr id="47" name="Text 45"/>
          <p:cNvSpPr/>
          <p:nvPr/>
        </p:nvSpPr>
        <p:spPr>
          <a:xfrm>
            <a:off x="6461125" y="2984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48" name="Text 46"/>
          <p:cNvSpPr/>
          <p:nvPr/>
        </p:nvSpPr>
        <p:spPr>
          <a:xfrm>
            <a:off x="6615162" y="2952750"/>
            <a:ext cx="160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Volume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(actions échangées)</a:t>
            </a:r>
            <a:endParaRPr lang="fr-FR" sz="1600" noProof="0" dirty="0"/>
          </a:p>
        </p:txBody>
      </p:sp>
      <p:sp>
        <p:nvSpPr>
          <p:cNvPr id="49" name="Text 47"/>
          <p:cNvSpPr/>
          <p:nvPr/>
        </p:nvSpPr>
        <p:spPr>
          <a:xfrm>
            <a:off x="6461125" y="3238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50" name="Text 48"/>
          <p:cNvSpPr/>
          <p:nvPr/>
        </p:nvSpPr>
        <p:spPr>
          <a:xfrm>
            <a:off x="6615162" y="3206750"/>
            <a:ext cx="144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Symbole boursier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ticker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)</a:t>
            </a:r>
            <a:endParaRPr lang="fr-FR" sz="1600" noProof="0" dirty="0"/>
          </a:p>
        </p:txBody>
      </p:sp>
      <p:sp>
        <p:nvSpPr>
          <p:cNvPr id="51" name="Text 49"/>
          <p:cNvSpPr/>
          <p:nvPr/>
        </p:nvSpPr>
        <p:spPr>
          <a:xfrm>
            <a:off x="6461125" y="3492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52" name="Text 50"/>
          <p:cNvSpPr/>
          <p:nvPr/>
        </p:nvSpPr>
        <p:spPr>
          <a:xfrm>
            <a:off x="6615162" y="3460750"/>
            <a:ext cx="202406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Date/heure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(précision milliseconde)</a:t>
            </a:r>
            <a:endParaRPr lang="fr-FR" sz="1600" noProof="0" dirty="0"/>
          </a:p>
        </p:txBody>
      </p:sp>
      <p:sp>
        <p:nvSpPr>
          <p:cNvPr id="53" name="Shape 51"/>
          <p:cNvSpPr/>
          <p:nvPr/>
        </p:nvSpPr>
        <p:spPr>
          <a:xfrm>
            <a:off x="6361906" y="3885406"/>
            <a:ext cx="5341938" cy="1214438"/>
          </a:xfrm>
          <a:custGeom>
            <a:avLst/>
            <a:gdLst/>
            <a:ahLst/>
            <a:cxnLst/>
            <a:rect l="l" t="t" r="r" b="b"/>
            <a:pathLst>
              <a:path w="5341938" h="1214438">
                <a:moveTo>
                  <a:pt x="63503" y="0"/>
                </a:moveTo>
                <a:lnTo>
                  <a:pt x="5278435" y="0"/>
                </a:lnTo>
                <a:cubicBezTo>
                  <a:pt x="5313506" y="0"/>
                  <a:pt x="5341938" y="28431"/>
                  <a:pt x="5341938" y="63503"/>
                </a:cubicBezTo>
                <a:lnTo>
                  <a:pt x="5341938" y="1150935"/>
                </a:lnTo>
                <a:cubicBezTo>
                  <a:pt x="5341938" y="1186006"/>
                  <a:pt x="5313506" y="1214438"/>
                  <a:pt x="5278435" y="1214437"/>
                </a:cubicBezTo>
                <a:lnTo>
                  <a:pt x="63503" y="1214438"/>
                </a:lnTo>
                <a:cubicBezTo>
                  <a:pt x="28431" y="1214437"/>
                  <a:pt x="0" y="1186006"/>
                  <a:pt x="0" y="1150935"/>
                </a:cubicBezTo>
                <a:lnTo>
                  <a:pt x="0" y="63503"/>
                </a:lnTo>
                <a:cubicBezTo>
                  <a:pt x="0" y="28455"/>
                  <a:pt x="28455" y="0"/>
                  <a:pt x="635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54" name="Shape 52"/>
          <p:cNvSpPr/>
          <p:nvPr/>
        </p:nvSpPr>
        <p:spPr>
          <a:xfrm>
            <a:off x="6463109" y="4024313"/>
            <a:ext cx="178594" cy="142875"/>
          </a:xfrm>
          <a:custGeom>
            <a:avLst/>
            <a:gdLst/>
            <a:ahLst/>
            <a:cxnLst/>
            <a:rect l="l" t="t" r="r" b="b"/>
            <a:pathLst>
              <a:path w="178594" h="142875">
                <a:moveTo>
                  <a:pt x="116058" y="58741"/>
                </a:moveTo>
                <a:cubicBezTo>
                  <a:pt x="119462" y="57820"/>
                  <a:pt x="123034" y="59438"/>
                  <a:pt x="124569" y="62592"/>
                </a:cubicBezTo>
                <a:lnTo>
                  <a:pt x="129760" y="73084"/>
                </a:lnTo>
                <a:cubicBezTo>
                  <a:pt x="132634" y="73475"/>
                  <a:pt x="135452" y="74256"/>
                  <a:pt x="138103" y="75344"/>
                </a:cubicBezTo>
                <a:lnTo>
                  <a:pt x="147870" y="68842"/>
                </a:lnTo>
                <a:cubicBezTo>
                  <a:pt x="150800" y="66889"/>
                  <a:pt x="154679" y="67280"/>
                  <a:pt x="157162" y="69763"/>
                </a:cubicBezTo>
                <a:lnTo>
                  <a:pt x="162520" y="75121"/>
                </a:lnTo>
                <a:cubicBezTo>
                  <a:pt x="165004" y="77605"/>
                  <a:pt x="165395" y="81511"/>
                  <a:pt x="163441" y="84413"/>
                </a:cubicBezTo>
                <a:lnTo>
                  <a:pt x="156939" y="94152"/>
                </a:lnTo>
                <a:cubicBezTo>
                  <a:pt x="157469" y="95464"/>
                  <a:pt x="157944" y="96831"/>
                  <a:pt x="158335" y="98254"/>
                </a:cubicBezTo>
                <a:cubicBezTo>
                  <a:pt x="158725" y="99678"/>
                  <a:pt x="158976" y="101073"/>
                  <a:pt x="159172" y="102496"/>
                </a:cubicBezTo>
                <a:lnTo>
                  <a:pt x="169692" y="107686"/>
                </a:lnTo>
                <a:cubicBezTo>
                  <a:pt x="172845" y="109249"/>
                  <a:pt x="174464" y="112821"/>
                  <a:pt x="173543" y="116198"/>
                </a:cubicBezTo>
                <a:lnTo>
                  <a:pt x="171590" y="123509"/>
                </a:lnTo>
                <a:cubicBezTo>
                  <a:pt x="170669" y="126885"/>
                  <a:pt x="167515" y="129174"/>
                  <a:pt x="163999" y="128950"/>
                </a:cubicBezTo>
                <a:lnTo>
                  <a:pt x="152279" y="128197"/>
                </a:lnTo>
                <a:cubicBezTo>
                  <a:pt x="150521" y="130457"/>
                  <a:pt x="148484" y="132550"/>
                  <a:pt x="146168" y="134336"/>
                </a:cubicBezTo>
                <a:lnTo>
                  <a:pt x="146921" y="146028"/>
                </a:lnTo>
                <a:cubicBezTo>
                  <a:pt x="147145" y="149544"/>
                  <a:pt x="144856" y="152726"/>
                  <a:pt x="141480" y="153619"/>
                </a:cubicBezTo>
                <a:lnTo>
                  <a:pt x="134169" y="155572"/>
                </a:lnTo>
                <a:cubicBezTo>
                  <a:pt x="130764" y="156493"/>
                  <a:pt x="127220" y="154874"/>
                  <a:pt x="125657" y="151721"/>
                </a:cubicBezTo>
                <a:lnTo>
                  <a:pt x="120467" y="141229"/>
                </a:lnTo>
                <a:cubicBezTo>
                  <a:pt x="117593" y="140838"/>
                  <a:pt x="114774" y="140057"/>
                  <a:pt x="112123" y="138968"/>
                </a:cubicBezTo>
                <a:lnTo>
                  <a:pt x="102357" y="145470"/>
                </a:lnTo>
                <a:cubicBezTo>
                  <a:pt x="99426" y="147424"/>
                  <a:pt x="95548" y="147033"/>
                  <a:pt x="93064" y="144549"/>
                </a:cubicBezTo>
                <a:lnTo>
                  <a:pt x="87706" y="139192"/>
                </a:lnTo>
                <a:cubicBezTo>
                  <a:pt x="85223" y="136708"/>
                  <a:pt x="84832" y="132829"/>
                  <a:pt x="86785" y="129899"/>
                </a:cubicBezTo>
                <a:lnTo>
                  <a:pt x="93287" y="120132"/>
                </a:lnTo>
                <a:cubicBezTo>
                  <a:pt x="92757" y="118821"/>
                  <a:pt x="92283" y="117453"/>
                  <a:pt x="91892" y="116030"/>
                </a:cubicBezTo>
                <a:cubicBezTo>
                  <a:pt x="91501" y="114607"/>
                  <a:pt x="91250" y="113184"/>
                  <a:pt x="91055" y="111789"/>
                </a:cubicBezTo>
                <a:lnTo>
                  <a:pt x="80535" y="106598"/>
                </a:lnTo>
                <a:cubicBezTo>
                  <a:pt x="77381" y="105035"/>
                  <a:pt x="75791" y="101464"/>
                  <a:pt x="76684" y="98087"/>
                </a:cubicBezTo>
                <a:lnTo>
                  <a:pt x="78637" y="90776"/>
                </a:lnTo>
                <a:cubicBezTo>
                  <a:pt x="79558" y="87399"/>
                  <a:pt x="82711" y="85111"/>
                  <a:pt x="86227" y="85334"/>
                </a:cubicBezTo>
                <a:lnTo>
                  <a:pt x="97920" y="86088"/>
                </a:lnTo>
                <a:cubicBezTo>
                  <a:pt x="99678" y="83827"/>
                  <a:pt x="101715" y="81735"/>
                  <a:pt x="104031" y="79949"/>
                </a:cubicBezTo>
                <a:lnTo>
                  <a:pt x="103277" y="68284"/>
                </a:lnTo>
                <a:cubicBezTo>
                  <a:pt x="103054" y="64768"/>
                  <a:pt x="105342" y="61587"/>
                  <a:pt x="108719" y="60694"/>
                </a:cubicBezTo>
                <a:lnTo>
                  <a:pt x="116030" y="58741"/>
                </a:lnTo>
                <a:close/>
                <a:moveTo>
                  <a:pt x="125127" y="94878"/>
                </a:moveTo>
                <a:cubicBezTo>
                  <a:pt x="118351" y="94886"/>
                  <a:pt x="112855" y="100394"/>
                  <a:pt x="112863" y="107170"/>
                </a:cubicBezTo>
                <a:cubicBezTo>
                  <a:pt x="112871" y="113947"/>
                  <a:pt x="118379" y="119442"/>
                  <a:pt x="125155" y="119435"/>
                </a:cubicBezTo>
                <a:cubicBezTo>
                  <a:pt x="131932" y="119427"/>
                  <a:pt x="137427" y="113919"/>
                  <a:pt x="137420" y="107142"/>
                </a:cubicBezTo>
                <a:cubicBezTo>
                  <a:pt x="137412" y="100366"/>
                  <a:pt x="131904" y="94870"/>
                  <a:pt x="125127" y="94878"/>
                </a:cubicBezTo>
                <a:close/>
                <a:moveTo>
                  <a:pt x="62759" y="-12697"/>
                </a:moveTo>
                <a:lnTo>
                  <a:pt x="70070" y="-10744"/>
                </a:lnTo>
                <a:cubicBezTo>
                  <a:pt x="73447" y="-9823"/>
                  <a:pt x="75735" y="-6641"/>
                  <a:pt x="75512" y="-3153"/>
                </a:cubicBezTo>
                <a:lnTo>
                  <a:pt x="74758" y="8511"/>
                </a:lnTo>
                <a:cubicBezTo>
                  <a:pt x="77074" y="10297"/>
                  <a:pt x="79111" y="12362"/>
                  <a:pt x="80869" y="14650"/>
                </a:cubicBezTo>
                <a:lnTo>
                  <a:pt x="92590" y="13897"/>
                </a:lnTo>
                <a:cubicBezTo>
                  <a:pt x="96078" y="13674"/>
                  <a:pt x="99259" y="15962"/>
                  <a:pt x="100180" y="19338"/>
                </a:cubicBezTo>
                <a:lnTo>
                  <a:pt x="102133" y="26650"/>
                </a:lnTo>
                <a:cubicBezTo>
                  <a:pt x="103026" y="30026"/>
                  <a:pt x="101436" y="33598"/>
                  <a:pt x="98282" y="35161"/>
                </a:cubicBezTo>
                <a:lnTo>
                  <a:pt x="87762" y="40351"/>
                </a:lnTo>
                <a:cubicBezTo>
                  <a:pt x="87567" y="41774"/>
                  <a:pt x="87288" y="43197"/>
                  <a:pt x="86925" y="44593"/>
                </a:cubicBezTo>
                <a:cubicBezTo>
                  <a:pt x="86562" y="45988"/>
                  <a:pt x="86060" y="47383"/>
                  <a:pt x="85530" y="48695"/>
                </a:cubicBezTo>
                <a:lnTo>
                  <a:pt x="92032" y="58462"/>
                </a:lnTo>
                <a:cubicBezTo>
                  <a:pt x="93985" y="61392"/>
                  <a:pt x="93594" y="65270"/>
                  <a:pt x="91111" y="67754"/>
                </a:cubicBezTo>
                <a:lnTo>
                  <a:pt x="85753" y="73112"/>
                </a:lnTo>
                <a:cubicBezTo>
                  <a:pt x="83269" y="75595"/>
                  <a:pt x="79391" y="75986"/>
                  <a:pt x="76460" y="74033"/>
                </a:cubicBezTo>
                <a:lnTo>
                  <a:pt x="66694" y="67531"/>
                </a:lnTo>
                <a:cubicBezTo>
                  <a:pt x="64043" y="68619"/>
                  <a:pt x="61224" y="69400"/>
                  <a:pt x="58350" y="69791"/>
                </a:cubicBezTo>
                <a:lnTo>
                  <a:pt x="53160" y="80283"/>
                </a:lnTo>
                <a:cubicBezTo>
                  <a:pt x="51597" y="83437"/>
                  <a:pt x="48025" y="85027"/>
                  <a:pt x="44648" y="84134"/>
                </a:cubicBezTo>
                <a:lnTo>
                  <a:pt x="37337" y="82181"/>
                </a:lnTo>
                <a:cubicBezTo>
                  <a:pt x="33933" y="81260"/>
                  <a:pt x="31672" y="78079"/>
                  <a:pt x="31896" y="74591"/>
                </a:cubicBezTo>
                <a:lnTo>
                  <a:pt x="32649" y="62898"/>
                </a:lnTo>
                <a:cubicBezTo>
                  <a:pt x="30333" y="61113"/>
                  <a:pt x="28296" y="59048"/>
                  <a:pt x="26538" y="56759"/>
                </a:cubicBezTo>
                <a:lnTo>
                  <a:pt x="14818" y="57513"/>
                </a:lnTo>
                <a:cubicBezTo>
                  <a:pt x="11330" y="57736"/>
                  <a:pt x="8148" y="55448"/>
                  <a:pt x="7227" y="52071"/>
                </a:cubicBezTo>
                <a:lnTo>
                  <a:pt x="5274" y="44760"/>
                </a:lnTo>
                <a:cubicBezTo>
                  <a:pt x="4381" y="41384"/>
                  <a:pt x="5972" y="37812"/>
                  <a:pt x="9125" y="36249"/>
                </a:cubicBezTo>
                <a:lnTo>
                  <a:pt x="19645" y="31059"/>
                </a:lnTo>
                <a:cubicBezTo>
                  <a:pt x="19841" y="29635"/>
                  <a:pt x="20120" y="28240"/>
                  <a:pt x="20482" y="26817"/>
                </a:cubicBezTo>
                <a:cubicBezTo>
                  <a:pt x="20873" y="25394"/>
                  <a:pt x="21320" y="24026"/>
                  <a:pt x="21878" y="22715"/>
                </a:cubicBezTo>
                <a:lnTo>
                  <a:pt x="15376" y="12976"/>
                </a:lnTo>
                <a:cubicBezTo>
                  <a:pt x="13422" y="10046"/>
                  <a:pt x="13813" y="6167"/>
                  <a:pt x="16297" y="3683"/>
                </a:cubicBezTo>
                <a:lnTo>
                  <a:pt x="21654" y="-1674"/>
                </a:lnTo>
                <a:cubicBezTo>
                  <a:pt x="24138" y="-4158"/>
                  <a:pt x="28017" y="-4549"/>
                  <a:pt x="30947" y="-2595"/>
                </a:cubicBezTo>
                <a:lnTo>
                  <a:pt x="40714" y="3907"/>
                </a:lnTo>
                <a:cubicBezTo>
                  <a:pt x="43365" y="2818"/>
                  <a:pt x="46183" y="2037"/>
                  <a:pt x="49057" y="1646"/>
                </a:cubicBezTo>
                <a:lnTo>
                  <a:pt x="54248" y="-8846"/>
                </a:lnTo>
                <a:cubicBezTo>
                  <a:pt x="55811" y="-11999"/>
                  <a:pt x="59355" y="-13590"/>
                  <a:pt x="62759" y="-12697"/>
                </a:cubicBezTo>
                <a:close/>
                <a:moveTo>
                  <a:pt x="53690" y="23440"/>
                </a:moveTo>
                <a:cubicBezTo>
                  <a:pt x="46913" y="23440"/>
                  <a:pt x="41411" y="28942"/>
                  <a:pt x="41411" y="35719"/>
                </a:cubicBezTo>
                <a:cubicBezTo>
                  <a:pt x="41411" y="42495"/>
                  <a:pt x="46913" y="47997"/>
                  <a:pt x="53690" y="47997"/>
                </a:cubicBezTo>
                <a:cubicBezTo>
                  <a:pt x="60466" y="47997"/>
                  <a:pt x="65968" y="42495"/>
                  <a:pt x="65968" y="35719"/>
                </a:cubicBezTo>
                <a:cubicBezTo>
                  <a:pt x="65968" y="28942"/>
                  <a:pt x="60466" y="23440"/>
                  <a:pt x="53690" y="23440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5" name="Text 53"/>
          <p:cNvSpPr/>
          <p:nvPr/>
        </p:nvSpPr>
        <p:spPr>
          <a:xfrm>
            <a:off x="6643688" y="3984625"/>
            <a:ext cx="5032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Configuration</a:t>
            </a:r>
            <a:endParaRPr lang="fr-FR" sz="1600" noProof="0" dirty="0"/>
          </a:p>
        </p:txBody>
      </p:sp>
      <p:sp>
        <p:nvSpPr>
          <p:cNvPr id="56" name="Text 54"/>
          <p:cNvSpPr/>
          <p:nvPr/>
        </p:nvSpPr>
        <p:spPr>
          <a:xfrm>
            <a:off x="6461125" y="4302125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57" name="Text 55"/>
          <p:cNvSpPr/>
          <p:nvPr/>
        </p:nvSpPr>
        <p:spPr>
          <a:xfrm>
            <a:off x="6615162" y="4270375"/>
            <a:ext cx="4167138" cy="174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Actions: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"GME", "AMC", "TSLA", "AAPL", "BB", "NOK", "PLTR", "SPCE"</a:t>
            </a:r>
            <a:endParaRPr lang="fr-FR" sz="1600" noProof="0" dirty="0"/>
          </a:p>
        </p:txBody>
      </p:sp>
      <p:sp>
        <p:nvSpPr>
          <p:cNvPr id="58" name="Text 56"/>
          <p:cNvSpPr/>
          <p:nvPr/>
        </p:nvSpPr>
        <p:spPr>
          <a:xfrm>
            <a:off x="6461125" y="4556125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59" name="Text 57"/>
          <p:cNvSpPr/>
          <p:nvPr/>
        </p:nvSpPr>
        <p:spPr>
          <a:xfrm>
            <a:off x="6615161" y="4524374"/>
            <a:ext cx="2748971" cy="2628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</a:rPr>
              <a:t>Period : 2020-09-29 a 2021-08-16</a:t>
            </a:r>
            <a:endParaRPr lang="fr-FR" sz="1600" noProof="0" dirty="0"/>
          </a:p>
        </p:txBody>
      </p:sp>
      <p:sp>
        <p:nvSpPr>
          <p:cNvPr id="68" name="Shape 66"/>
          <p:cNvSpPr/>
          <p:nvPr/>
        </p:nvSpPr>
        <p:spPr>
          <a:xfrm>
            <a:off x="254000" y="5431631"/>
            <a:ext cx="11549063" cy="1277938"/>
          </a:xfrm>
          <a:custGeom>
            <a:avLst/>
            <a:gdLst/>
            <a:ahLst/>
            <a:cxnLst/>
            <a:rect l="l" t="t" r="r" b="b"/>
            <a:pathLst>
              <a:path w="11549063" h="1277938">
                <a:moveTo>
                  <a:pt x="95245" y="0"/>
                </a:moveTo>
                <a:lnTo>
                  <a:pt x="11453818" y="0"/>
                </a:lnTo>
                <a:cubicBezTo>
                  <a:pt x="11506420" y="0"/>
                  <a:pt x="11549063" y="42642"/>
                  <a:pt x="11549063" y="95245"/>
                </a:cubicBezTo>
                <a:lnTo>
                  <a:pt x="11549063" y="1182693"/>
                </a:lnTo>
                <a:cubicBezTo>
                  <a:pt x="11549063" y="1235295"/>
                  <a:pt x="11506420" y="1277938"/>
                  <a:pt x="11453818" y="1277938"/>
                </a:cubicBezTo>
                <a:lnTo>
                  <a:pt x="95245" y="1277938"/>
                </a:lnTo>
                <a:cubicBezTo>
                  <a:pt x="42642" y="1277938"/>
                  <a:pt x="0" y="1235295"/>
                  <a:pt x="0" y="1182693"/>
                </a:cubicBezTo>
                <a:lnTo>
                  <a:pt x="0" y="95245"/>
                </a:lnTo>
                <a:cubicBezTo>
                  <a:pt x="0" y="42678"/>
                  <a:pt x="42678" y="0"/>
                  <a:pt x="95245" y="0"/>
                </a:cubicBezTo>
                <a:close/>
              </a:path>
            </a:pathLst>
          </a:custGeom>
          <a:gradFill flip="none" rotWithShape="1">
            <a:gsLst>
              <a:gs pos="0">
                <a:srgbClr val="00A896">
                  <a:alpha val="20000"/>
                </a:srgbClr>
              </a:gs>
              <a:gs pos="100000">
                <a:srgbClr val="00A896">
                  <a:alpha val="5000"/>
                </a:srgbClr>
              </a:gs>
            </a:gsLst>
            <a:lin ang="0" scaled="1"/>
          </a:gra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69" name="Shape 67"/>
          <p:cNvSpPr/>
          <p:nvPr/>
        </p:nvSpPr>
        <p:spPr>
          <a:xfrm>
            <a:off x="373062" y="556260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0" y="29766"/>
                </a:moveTo>
                <a:cubicBezTo>
                  <a:pt x="0" y="24278"/>
                  <a:pt x="4434" y="19844"/>
                  <a:pt x="9922" y="19844"/>
                </a:cubicBezTo>
                <a:lnTo>
                  <a:pt x="128984" y="19844"/>
                </a:lnTo>
                <a:cubicBezTo>
                  <a:pt x="134472" y="19844"/>
                  <a:pt x="138906" y="24278"/>
                  <a:pt x="138906" y="29766"/>
                </a:cubicBezTo>
                <a:cubicBezTo>
                  <a:pt x="138906" y="35254"/>
                  <a:pt x="134472" y="39688"/>
                  <a:pt x="128984" y="39688"/>
                </a:cubicBezTo>
                <a:lnTo>
                  <a:pt x="9922" y="39688"/>
                </a:lnTo>
                <a:cubicBezTo>
                  <a:pt x="4434" y="39688"/>
                  <a:pt x="0" y="35254"/>
                  <a:pt x="0" y="29766"/>
                </a:cubicBezTo>
                <a:close/>
                <a:moveTo>
                  <a:pt x="19844" y="79375"/>
                </a:moveTo>
                <a:cubicBezTo>
                  <a:pt x="19844" y="73887"/>
                  <a:pt x="24278" y="69453"/>
                  <a:pt x="29766" y="69453"/>
                </a:cubicBezTo>
                <a:lnTo>
                  <a:pt x="148828" y="69453"/>
                </a:lnTo>
                <a:cubicBezTo>
                  <a:pt x="154316" y="69453"/>
                  <a:pt x="158750" y="73887"/>
                  <a:pt x="158750" y="79375"/>
                </a:cubicBezTo>
                <a:cubicBezTo>
                  <a:pt x="158750" y="84863"/>
                  <a:pt x="154316" y="89297"/>
                  <a:pt x="148828" y="89297"/>
                </a:cubicBezTo>
                <a:lnTo>
                  <a:pt x="29766" y="89297"/>
                </a:lnTo>
                <a:cubicBezTo>
                  <a:pt x="24278" y="89297"/>
                  <a:pt x="19844" y="84863"/>
                  <a:pt x="19844" y="79375"/>
                </a:cubicBezTo>
                <a:close/>
                <a:moveTo>
                  <a:pt x="138906" y="128984"/>
                </a:moveTo>
                <a:cubicBezTo>
                  <a:pt x="138906" y="134472"/>
                  <a:pt x="134472" y="138906"/>
                  <a:pt x="128984" y="138906"/>
                </a:cubicBezTo>
                <a:lnTo>
                  <a:pt x="9922" y="138906"/>
                </a:lnTo>
                <a:cubicBezTo>
                  <a:pt x="4434" y="138906"/>
                  <a:pt x="0" y="134472"/>
                  <a:pt x="0" y="128984"/>
                </a:cubicBezTo>
                <a:cubicBezTo>
                  <a:pt x="0" y="123496"/>
                  <a:pt x="4434" y="119062"/>
                  <a:pt x="9922" y="119062"/>
                </a:cubicBezTo>
                <a:lnTo>
                  <a:pt x="128984" y="119062"/>
                </a:lnTo>
                <a:cubicBezTo>
                  <a:pt x="134472" y="119062"/>
                  <a:pt x="138906" y="123496"/>
                  <a:pt x="138906" y="128984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70" name="Text 68"/>
          <p:cNvSpPr/>
          <p:nvPr/>
        </p:nvSpPr>
        <p:spPr>
          <a:xfrm>
            <a:off x="551656" y="5530849"/>
            <a:ext cx="11231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Pipeline d'Ingestion</a:t>
            </a:r>
            <a:endParaRPr lang="fr-FR" sz="1600" noProof="0" dirty="0"/>
          </a:p>
        </p:txBody>
      </p:sp>
      <p:sp>
        <p:nvSpPr>
          <p:cNvPr id="71" name="Shape 69"/>
          <p:cNvSpPr/>
          <p:nvPr/>
        </p:nvSpPr>
        <p:spPr>
          <a:xfrm>
            <a:off x="1533922" y="581659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72" name="Text 70"/>
          <p:cNvSpPr/>
          <p:nvPr/>
        </p:nvSpPr>
        <p:spPr>
          <a:xfrm>
            <a:off x="1659557" y="5895974"/>
            <a:ext cx="127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fr-FR" sz="1600" noProof="0" dirty="0"/>
          </a:p>
        </p:txBody>
      </p:sp>
      <p:sp>
        <p:nvSpPr>
          <p:cNvPr id="73" name="Text 71"/>
          <p:cNvSpPr/>
          <p:nvPr/>
        </p:nvSpPr>
        <p:spPr>
          <a:xfrm>
            <a:off x="321469" y="6261100"/>
            <a:ext cx="2809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Collection</a:t>
            </a:r>
            <a:endParaRPr lang="fr-FR" sz="1600" noProof="0" dirty="0"/>
          </a:p>
        </p:txBody>
      </p:sp>
      <p:sp>
        <p:nvSpPr>
          <p:cNvPr id="74" name="Text 72"/>
          <p:cNvSpPr/>
          <p:nvPr/>
        </p:nvSpPr>
        <p:spPr>
          <a:xfrm>
            <a:off x="325437" y="6451600"/>
            <a:ext cx="2801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streaming</a:t>
            </a:r>
            <a:endParaRPr lang="fr-FR" sz="1600" noProof="0" dirty="0"/>
          </a:p>
        </p:txBody>
      </p:sp>
      <p:sp>
        <p:nvSpPr>
          <p:cNvPr id="75" name="Shape 73"/>
          <p:cNvSpPr/>
          <p:nvPr/>
        </p:nvSpPr>
        <p:spPr>
          <a:xfrm>
            <a:off x="4403328" y="581659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76" name="Text 74"/>
          <p:cNvSpPr/>
          <p:nvPr/>
        </p:nvSpPr>
        <p:spPr>
          <a:xfrm>
            <a:off x="4513709" y="5895974"/>
            <a:ext cx="158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fr-FR" sz="1600" noProof="0" dirty="0"/>
          </a:p>
        </p:txBody>
      </p:sp>
      <p:sp>
        <p:nvSpPr>
          <p:cNvPr id="77" name="Text 75"/>
          <p:cNvSpPr/>
          <p:nvPr/>
        </p:nvSpPr>
        <p:spPr>
          <a:xfrm>
            <a:off x="3190875" y="6261100"/>
            <a:ext cx="2809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Publication</a:t>
            </a:r>
            <a:endParaRPr lang="fr-FR" sz="1600" noProof="0" dirty="0"/>
          </a:p>
        </p:txBody>
      </p:sp>
      <p:sp>
        <p:nvSpPr>
          <p:cNvPr id="78" name="Text 76"/>
          <p:cNvSpPr/>
          <p:nvPr/>
        </p:nvSpPr>
        <p:spPr>
          <a:xfrm>
            <a:off x="3194844" y="6451600"/>
            <a:ext cx="2801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Vers Kafka</a:t>
            </a:r>
            <a:endParaRPr lang="fr-FR" sz="1600" noProof="0" dirty="0"/>
          </a:p>
        </p:txBody>
      </p:sp>
      <p:sp>
        <p:nvSpPr>
          <p:cNvPr id="79" name="Shape 77"/>
          <p:cNvSpPr/>
          <p:nvPr/>
        </p:nvSpPr>
        <p:spPr>
          <a:xfrm>
            <a:off x="7272734" y="581659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0" name="Text 78"/>
          <p:cNvSpPr/>
          <p:nvPr/>
        </p:nvSpPr>
        <p:spPr>
          <a:xfrm>
            <a:off x="7381007" y="5895974"/>
            <a:ext cx="166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fr-FR" sz="1600" noProof="0" dirty="0"/>
          </a:p>
        </p:txBody>
      </p:sp>
      <p:sp>
        <p:nvSpPr>
          <p:cNvPr id="81" name="Text 79"/>
          <p:cNvSpPr/>
          <p:nvPr/>
        </p:nvSpPr>
        <p:spPr>
          <a:xfrm>
            <a:off x="6060281" y="6261100"/>
            <a:ext cx="2809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Consommation</a:t>
            </a:r>
            <a:endParaRPr lang="fr-FR" sz="1600" noProof="0" dirty="0"/>
          </a:p>
        </p:txBody>
      </p:sp>
      <p:sp>
        <p:nvSpPr>
          <p:cNvPr id="82" name="Text 80"/>
          <p:cNvSpPr/>
          <p:nvPr/>
        </p:nvSpPr>
        <p:spPr>
          <a:xfrm>
            <a:off x="6064250" y="6451600"/>
            <a:ext cx="2801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Spark Streaming</a:t>
            </a:r>
            <a:endParaRPr lang="fr-FR" sz="1600" noProof="0" dirty="0"/>
          </a:p>
        </p:txBody>
      </p:sp>
      <p:sp>
        <p:nvSpPr>
          <p:cNvPr id="83" name="Shape 81"/>
          <p:cNvSpPr/>
          <p:nvPr/>
        </p:nvSpPr>
        <p:spPr>
          <a:xfrm>
            <a:off x="10142140" y="581659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4" name="Text 82"/>
          <p:cNvSpPr/>
          <p:nvPr/>
        </p:nvSpPr>
        <p:spPr>
          <a:xfrm>
            <a:off x="10252521" y="5895974"/>
            <a:ext cx="158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fr-FR" sz="1600" noProof="0" dirty="0"/>
          </a:p>
        </p:txBody>
      </p:sp>
      <p:sp>
        <p:nvSpPr>
          <p:cNvPr id="85" name="Text 83"/>
          <p:cNvSpPr/>
          <p:nvPr/>
        </p:nvSpPr>
        <p:spPr>
          <a:xfrm>
            <a:off x="8929687" y="6261100"/>
            <a:ext cx="2809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Persistance</a:t>
            </a:r>
            <a:endParaRPr lang="fr-FR" sz="1600" noProof="0" dirty="0"/>
          </a:p>
        </p:txBody>
      </p:sp>
      <p:sp>
        <p:nvSpPr>
          <p:cNvPr id="86" name="Text 84"/>
          <p:cNvSpPr/>
          <p:nvPr/>
        </p:nvSpPr>
        <p:spPr>
          <a:xfrm>
            <a:off x="8933656" y="6451600"/>
            <a:ext cx="2801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MongoDB</a:t>
            </a:r>
            <a:endParaRPr lang="fr-FR" sz="1600" noProof="0" dirty="0"/>
          </a:p>
        </p:txBody>
      </p:sp>
      <p:sp>
        <p:nvSpPr>
          <p:cNvPr id="87" name="Text 27">
            <a:extLst>
              <a:ext uri="{FF2B5EF4-FFF2-40B4-BE49-F238E27FC236}">
                <a16:creationId xmlns:a16="http://schemas.microsoft.com/office/drawing/2014/main" id="{04197189-A495-63E1-87C8-699CA84F5767}"/>
              </a:ext>
            </a:extLst>
          </p:cNvPr>
          <p:cNvSpPr/>
          <p:nvPr/>
        </p:nvSpPr>
        <p:spPr>
          <a:xfrm>
            <a:off x="589359" y="4853384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88" name="Text 28">
            <a:extLst>
              <a:ext uri="{FF2B5EF4-FFF2-40B4-BE49-F238E27FC236}">
                <a16:creationId xmlns:a16="http://schemas.microsoft.com/office/drawing/2014/main" id="{6D5E164F-56E1-7CC6-0A9A-EED86A592534}"/>
              </a:ext>
            </a:extLst>
          </p:cNvPr>
          <p:cNvSpPr/>
          <p:nvPr/>
        </p:nvSpPr>
        <p:spPr>
          <a:xfrm>
            <a:off x="741412" y="4844332"/>
            <a:ext cx="2776488" cy="1245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</a:rPr>
              <a:t>Period : 2020-09-29  a 2021-08-16 </a:t>
            </a:r>
            <a:endParaRPr lang="fr-FR" sz="1600" noProof="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469" y="321469"/>
            <a:ext cx="1833563" cy="261937"/>
          </a:xfrm>
          <a:custGeom>
            <a:avLst/>
            <a:gdLst/>
            <a:ahLst/>
            <a:cxnLst/>
            <a:rect l="l" t="t" r="r" b="b"/>
            <a:pathLst>
              <a:path w="1833563" h="261937">
                <a:moveTo>
                  <a:pt x="31749" y="0"/>
                </a:moveTo>
                <a:lnTo>
                  <a:pt x="1801813" y="0"/>
                </a:lnTo>
                <a:cubicBezTo>
                  <a:pt x="1819348" y="0"/>
                  <a:pt x="1833563" y="14215"/>
                  <a:pt x="1833563" y="31749"/>
                </a:cubicBezTo>
                <a:lnTo>
                  <a:pt x="1833563" y="230188"/>
                </a:lnTo>
                <a:cubicBezTo>
                  <a:pt x="1833563" y="247723"/>
                  <a:pt x="1819348" y="261937"/>
                  <a:pt x="1801813" y="261938"/>
                </a:cubicBezTo>
                <a:lnTo>
                  <a:pt x="31749" y="261937"/>
                </a:lnTo>
                <a:cubicBezTo>
                  <a:pt x="14215" y="261938"/>
                  <a:pt x="0" y="247723"/>
                  <a:pt x="0" y="230188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452438" y="381000"/>
            <a:ext cx="1631156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kern="0" spc="5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TRAITEMENT TEMPS RÉEL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17500" y="714375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0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Streaming et Traitement avec Kafka et Spark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17500" y="1190625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Infrastructure évolutive pour un traitement à faible latence</a:t>
            </a:r>
            <a:endParaRPr lang="fr-FR" sz="1600" noProof="0" dirty="0"/>
          </a:p>
        </p:txBody>
      </p:sp>
      <p:sp>
        <p:nvSpPr>
          <p:cNvPr id="6" name="Shape 4"/>
          <p:cNvSpPr/>
          <p:nvPr/>
        </p:nvSpPr>
        <p:spPr>
          <a:xfrm>
            <a:off x="321469" y="1543844"/>
            <a:ext cx="5691188" cy="3833812"/>
          </a:xfrm>
          <a:custGeom>
            <a:avLst/>
            <a:gdLst/>
            <a:ahLst/>
            <a:cxnLst/>
            <a:rect l="l" t="t" r="r" b="b"/>
            <a:pathLst>
              <a:path w="5691188" h="3833812">
                <a:moveTo>
                  <a:pt x="95232" y="0"/>
                </a:moveTo>
                <a:lnTo>
                  <a:pt x="5595956" y="0"/>
                </a:lnTo>
                <a:cubicBezTo>
                  <a:pt x="5648551" y="0"/>
                  <a:pt x="5691188" y="42637"/>
                  <a:pt x="5691188" y="95232"/>
                </a:cubicBezTo>
                <a:lnTo>
                  <a:pt x="5691188" y="3738581"/>
                </a:lnTo>
                <a:cubicBezTo>
                  <a:pt x="5691188" y="3791176"/>
                  <a:pt x="5648551" y="3833812"/>
                  <a:pt x="5595956" y="3833812"/>
                </a:cubicBezTo>
                <a:lnTo>
                  <a:pt x="95232" y="3833812"/>
                </a:lnTo>
                <a:cubicBezTo>
                  <a:pt x="42637" y="3833812"/>
                  <a:pt x="0" y="3791176"/>
                  <a:pt x="0" y="3738581"/>
                </a:cubicBezTo>
                <a:lnTo>
                  <a:pt x="0" y="95232"/>
                </a:lnTo>
                <a:cubicBezTo>
                  <a:pt x="0" y="42637"/>
                  <a:pt x="42637" y="0"/>
                  <a:pt x="95232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" name="Shape 5"/>
          <p:cNvSpPr/>
          <p:nvPr/>
        </p:nvSpPr>
        <p:spPr>
          <a:xfrm>
            <a:off x="484187" y="172243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" name="Shape 6"/>
          <p:cNvSpPr/>
          <p:nvPr/>
        </p:nvSpPr>
        <p:spPr>
          <a:xfrm>
            <a:off x="611188" y="1849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35719"/>
                </a:moveTo>
                <a:cubicBezTo>
                  <a:pt x="0" y="29133"/>
                  <a:pt x="5321" y="23812"/>
                  <a:pt x="11906" y="23812"/>
                </a:cubicBezTo>
                <a:lnTo>
                  <a:pt x="154781" y="23812"/>
                </a:lnTo>
                <a:cubicBezTo>
                  <a:pt x="161367" y="23812"/>
                  <a:pt x="166688" y="29133"/>
                  <a:pt x="166688" y="35719"/>
                </a:cubicBezTo>
                <a:cubicBezTo>
                  <a:pt x="166688" y="42304"/>
                  <a:pt x="161367" y="47625"/>
                  <a:pt x="154781" y="47625"/>
                </a:cubicBezTo>
                <a:lnTo>
                  <a:pt x="11906" y="47625"/>
                </a:lnTo>
                <a:cubicBezTo>
                  <a:pt x="5321" y="47625"/>
                  <a:pt x="0" y="42304"/>
                  <a:pt x="0" y="35719"/>
                </a:cubicBezTo>
                <a:close/>
                <a:moveTo>
                  <a:pt x="23812" y="95250"/>
                </a:moveTo>
                <a:cubicBezTo>
                  <a:pt x="23812" y="88664"/>
                  <a:pt x="29133" y="83344"/>
                  <a:pt x="35719" y="83344"/>
                </a:cubicBez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35719" y="107156"/>
                </a:lnTo>
                <a:cubicBezTo>
                  <a:pt x="29133" y="107156"/>
                  <a:pt x="23812" y="101836"/>
                  <a:pt x="23812" y="95250"/>
                </a:cubicBezTo>
                <a:close/>
                <a:moveTo>
                  <a:pt x="166688" y="154781"/>
                </a:moveTo>
                <a:cubicBezTo>
                  <a:pt x="166688" y="161367"/>
                  <a:pt x="161367" y="166688"/>
                  <a:pt x="154781" y="166688"/>
                </a:cubicBezTo>
                <a:lnTo>
                  <a:pt x="11906" y="166688"/>
                </a:lnTo>
                <a:cubicBezTo>
                  <a:pt x="5321" y="166688"/>
                  <a:pt x="0" y="161367"/>
                  <a:pt x="0" y="154781"/>
                </a:cubicBezTo>
                <a:cubicBezTo>
                  <a:pt x="0" y="148196"/>
                  <a:pt x="5321" y="142875"/>
                  <a:pt x="11906" y="142875"/>
                </a:cubicBezTo>
                <a:lnTo>
                  <a:pt x="154781" y="142875"/>
                </a:lnTo>
                <a:cubicBezTo>
                  <a:pt x="161367" y="142875"/>
                  <a:pt x="166688" y="148196"/>
                  <a:pt x="166688" y="154781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9" name="Text 7"/>
          <p:cNvSpPr/>
          <p:nvPr/>
        </p:nvSpPr>
        <p:spPr>
          <a:xfrm>
            <a:off x="1055688" y="1706563"/>
            <a:ext cx="1809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87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Apache Kafka</a:t>
            </a:r>
            <a:endParaRPr lang="fr-FR" sz="1600" noProof="0" dirty="0"/>
          </a:p>
        </p:txBody>
      </p:sp>
      <p:sp>
        <p:nvSpPr>
          <p:cNvPr id="10" name="Text 8"/>
          <p:cNvSpPr/>
          <p:nvPr/>
        </p:nvSpPr>
        <p:spPr>
          <a:xfrm>
            <a:off x="1055688" y="1992313"/>
            <a:ext cx="1754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Distributed Streaming Platform</a:t>
            </a:r>
            <a:endParaRPr lang="fr-FR" sz="1600" noProof="0" dirty="0"/>
          </a:p>
        </p:txBody>
      </p:sp>
      <p:sp>
        <p:nvSpPr>
          <p:cNvPr id="11" name="Shape 9"/>
          <p:cNvSpPr/>
          <p:nvPr/>
        </p:nvSpPr>
        <p:spPr>
          <a:xfrm>
            <a:off x="488156" y="2313781"/>
            <a:ext cx="5357813" cy="1277938"/>
          </a:xfrm>
          <a:custGeom>
            <a:avLst/>
            <a:gdLst/>
            <a:ahLst/>
            <a:cxnLst/>
            <a:rect l="l" t="t" r="r" b="b"/>
            <a:pathLst>
              <a:path w="5357813" h="1277938">
                <a:moveTo>
                  <a:pt x="63501" y="0"/>
                </a:moveTo>
                <a:lnTo>
                  <a:pt x="5294312" y="0"/>
                </a:lnTo>
                <a:cubicBezTo>
                  <a:pt x="5329359" y="0"/>
                  <a:pt x="5357813" y="28454"/>
                  <a:pt x="5357813" y="63501"/>
                </a:cubicBezTo>
                <a:lnTo>
                  <a:pt x="5357813" y="1214437"/>
                </a:lnTo>
                <a:cubicBezTo>
                  <a:pt x="5357813" y="1249484"/>
                  <a:pt x="5329359" y="1277938"/>
                  <a:pt x="5294312" y="1277938"/>
                </a:cubicBezTo>
                <a:lnTo>
                  <a:pt x="63501" y="1277938"/>
                </a:lnTo>
                <a:cubicBezTo>
                  <a:pt x="28454" y="1277938"/>
                  <a:pt x="0" y="1249484"/>
                  <a:pt x="0" y="121443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Shape 10"/>
          <p:cNvSpPr/>
          <p:nvPr/>
        </p:nvSpPr>
        <p:spPr>
          <a:xfrm>
            <a:off x="607219" y="2452688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64880" y="1451"/>
                </a:moveTo>
                <a:cubicBezTo>
                  <a:pt x="69038" y="-474"/>
                  <a:pt x="73837" y="-474"/>
                  <a:pt x="77995" y="1451"/>
                </a:cubicBezTo>
                <a:lnTo>
                  <a:pt x="138996" y="29635"/>
                </a:lnTo>
                <a:cubicBezTo>
                  <a:pt x="141368" y="30724"/>
                  <a:pt x="142875" y="33096"/>
                  <a:pt x="142875" y="35719"/>
                </a:cubicBezTo>
                <a:cubicBezTo>
                  <a:pt x="142875" y="38342"/>
                  <a:pt x="141368" y="40714"/>
                  <a:pt x="138996" y="41802"/>
                </a:cubicBezTo>
                <a:lnTo>
                  <a:pt x="77995" y="69986"/>
                </a:lnTo>
                <a:cubicBezTo>
                  <a:pt x="73837" y="71912"/>
                  <a:pt x="69038" y="71912"/>
                  <a:pt x="64880" y="69986"/>
                </a:cubicBezTo>
                <a:lnTo>
                  <a:pt x="3879" y="41802"/>
                </a:lnTo>
                <a:cubicBezTo>
                  <a:pt x="1507" y="40686"/>
                  <a:pt x="0" y="38314"/>
                  <a:pt x="0" y="35719"/>
                </a:cubicBezTo>
                <a:cubicBezTo>
                  <a:pt x="0" y="33124"/>
                  <a:pt x="1507" y="30724"/>
                  <a:pt x="3879" y="29635"/>
                </a:cubicBezTo>
                <a:lnTo>
                  <a:pt x="64880" y="1451"/>
                </a:lnTo>
                <a:close/>
                <a:moveTo>
                  <a:pt x="13422" y="60945"/>
                </a:moveTo>
                <a:lnTo>
                  <a:pt x="59271" y="82125"/>
                </a:lnTo>
                <a:cubicBezTo>
                  <a:pt x="67001" y="85697"/>
                  <a:pt x="75902" y="85697"/>
                  <a:pt x="83632" y="82125"/>
                </a:cubicBezTo>
                <a:lnTo>
                  <a:pt x="129480" y="60945"/>
                </a:lnTo>
                <a:lnTo>
                  <a:pt x="138996" y="65354"/>
                </a:lnTo>
                <a:cubicBezTo>
                  <a:pt x="141368" y="66442"/>
                  <a:pt x="142875" y="68814"/>
                  <a:pt x="142875" y="71438"/>
                </a:cubicBezTo>
                <a:cubicBezTo>
                  <a:pt x="142875" y="74061"/>
                  <a:pt x="141368" y="76433"/>
                  <a:pt x="138996" y="77521"/>
                </a:cubicBezTo>
                <a:lnTo>
                  <a:pt x="77995" y="105705"/>
                </a:lnTo>
                <a:cubicBezTo>
                  <a:pt x="73837" y="107631"/>
                  <a:pt x="69038" y="107631"/>
                  <a:pt x="64880" y="105705"/>
                </a:cubicBezTo>
                <a:lnTo>
                  <a:pt x="3879" y="77521"/>
                </a:lnTo>
                <a:cubicBezTo>
                  <a:pt x="1507" y="76405"/>
                  <a:pt x="0" y="74033"/>
                  <a:pt x="0" y="71438"/>
                </a:cubicBezTo>
                <a:cubicBezTo>
                  <a:pt x="0" y="68842"/>
                  <a:pt x="1507" y="66442"/>
                  <a:pt x="3879" y="65354"/>
                </a:cubicBezTo>
                <a:lnTo>
                  <a:pt x="13395" y="60945"/>
                </a:lnTo>
                <a:close/>
                <a:moveTo>
                  <a:pt x="3879" y="101073"/>
                </a:moveTo>
                <a:lnTo>
                  <a:pt x="13395" y="96664"/>
                </a:lnTo>
                <a:lnTo>
                  <a:pt x="59243" y="117844"/>
                </a:lnTo>
                <a:cubicBezTo>
                  <a:pt x="66973" y="121416"/>
                  <a:pt x="75874" y="121416"/>
                  <a:pt x="83604" y="117844"/>
                </a:cubicBezTo>
                <a:lnTo>
                  <a:pt x="129453" y="96664"/>
                </a:lnTo>
                <a:lnTo>
                  <a:pt x="138968" y="101073"/>
                </a:lnTo>
                <a:cubicBezTo>
                  <a:pt x="141340" y="102161"/>
                  <a:pt x="142847" y="104533"/>
                  <a:pt x="142847" y="107156"/>
                </a:cubicBezTo>
                <a:cubicBezTo>
                  <a:pt x="142847" y="109779"/>
                  <a:pt x="141340" y="112151"/>
                  <a:pt x="138968" y="113240"/>
                </a:cubicBezTo>
                <a:lnTo>
                  <a:pt x="77967" y="141424"/>
                </a:lnTo>
                <a:cubicBezTo>
                  <a:pt x="73809" y="143349"/>
                  <a:pt x="69010" y="143349"/>
                  <a:pt x="64852" y="141424"/>
                </a:cubicBezTo>
                <a:lnTo>
                  <a:pt x="3879" y="113240"/>
                </a:lnTo>
                <a:cubicBezTo>
                  <a:pt x="1507" y="112123"/>
                  <a:pt x="0" y="109751"/>
                  <a:pt x="0" y="107156"/>
                </a:cubicBezTo>
                <a:cubicBezTo>
                  <a:pt x="0" y="104561"/>
                  <a:pt x="1507" y="102161"/>
                  <a:pt x="3879" y="101073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3" name="Text 11"/>
          <p:cNvSpPr/>
          <p:nvPr/>
        </p:nvSpPr>
        <p:spPr>
          <a:xfrm>
            <a:off x="769938" y="2413000"/>
            <a:ext cx="504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Rôle dans l'Architecture</a:t>
            </a:r>
            <a:endParaRPr lang="fr-FR" sz="1600" noProof="0" dirty="0"/>
          </a:p>
        </p:txBody>
      </p:sp>
      <p:sp>
        <p:nvSpPr>
          <p:cNvPr id="14" name="Text 12"/>
          <p:cNvSpPr/>
          <p:nvPr/>
        </p:nvSpPr>
        <p:spPr>
          <a:xfrm>
            <a:off x="587375" y="2730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15" name="Text 13"/>
          <p:cNvSpPr/>
          <p:nvPr/>
        </p:nvSpPr>
        <p:spPr>
          <a:xfrm>
            <a:off x="741412" y="2698750"/>
            <a:ext cx="2500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Découplage: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Producteurs et consommateurs</a:t>
            </a:r>
            <a:endParaRPr lang="fr-FR" sz="1600" noProof="0" dirty="0"/>
          </a:p>
        </p:txBody>
      </p:sp>
      <p:sp>
        <p:nvSpPr>
          <p:cNvPr id="16" name="Text 14"/>
          <p:cNvSpPr/>
          <p:nvPr/>
        </p:nvSpPr>
        <p:spPr>
          <a:xfrm>
            <a:off x="587375" y="301625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17" name="Text 15"/>
          <p:cNvSpPr/>
          <p:nvPr/>
        </p:nvSpPr>
        <p:spPr>
          <a:xfrm>
            <a:off x="741412" y="2984500"/>
            <a:ext cx="2166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Scalabilité: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Gère des millions de msg/s</a:t>
            </a:r>
            <a:endParaRPr lang="fr-FR" sz="1600" noProof="0" dirty="0"/>
          </a:p>
        </p:txBody>
      </p:sp>
      <p:sp>
        <p:nvSpPr>
          <p:cNvPr id="18" name="Text 16"/>
          <p:cNvSpPr/>
          <p:nvPr/>
        </p:nvSpPr>
        <p:spPr>
          <a:xfrm>
            <a:off x="587375" y="33020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19" name="Text 17"/>
          <p:cNvSpPr/>
          <p:nvPr/>
        </p:nvSpPr>
        <p:spPr>
          <a:xfrm>
            <a:off x="741412" y="3270250"/>
            <a:ext cx="188118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Fiabilité: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Réplication des données</a:t>
            </a:r>
            <a:endParaRPr lang="fr-FR" sz="1600" noProof="0" dirty="0"/>
          </a:p>
        </p:txBody>
      </p:sp>
      <p:sp>
        <p:nvSpPr>
          <p:cNvPr id="20" name="Shape 18"/>
          <p:cNvSpPr/>
          <p:nvPr/>
        </p:nvSpPr>
        <p:spPr>
          <a:xfrm>
            <a:off x="488156" y="3694906"/>
            <a:ext cx="5357813" cy="976312"/>
          </a:xfrm>
          <a:custGeom>
            <a:avLst/>
            <a:gdLst/>
            <a:ahLst/>
            <a:cxnLst/>
            <a:rect l="l" t="t" r="r" b="b"/>
            <a:pathLst>
              <a:path w="5357813" h="976312">
                <a:moveTo>
                  <a:pt x="63499" y="0"/>
                </a:moveTo>
                <a:lnTo>
                  <a:pt x="5294313" y="0"/>
                </a:lnTo>
                <a:cubicBezTo>
                  <a:pt x="5329383" y="0"/>
                  <a:pt x="5357813" y="28430"/>
                  <a:pt x="5357813" y="63499"/>
                </a:cubicBezTo>
                <a:lnTo>
                  <a:pt x="5357813" y="912813"/>
                </a:lnTo>
                <a:cubicBezTo>
                  <a:pt x="5357813" y="947883"/>
                  <a:pt x="5329383" y="976312"/>
                  <a:pt x="5294313" y="976312"/>
                </a:cubicBezTo>
                <a:lnTo>
                  <a:pt x="63499" y="976312"/>
                </a:lnTo>
                <a:cubicBezTo>
                  <a:pt x="28430" y="976312"/>
                  <a:pt x="0" y="947883"/>
                  <a:pt x="0" y="912813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1" name="Shape 19"/>
          <p:cNvSpPr/>
          <p:nvPr/>
        </p:nvSpPr>
        <p:spPr>
          <a:xfrm>
            <a:off x="607219" y="3833812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53578" y="17859"/>
                </a:moveTo>
                <a:cubicBezTo>
                  <a:pt x="53578" y="12920"/>
                  <a:pt x="57569" y="8930"/>
                  <a:pt x="62508" y="8930"/>
                </a:cubicBezTo>
                <a:lnTo>
                  <a:pt x="80367" y="8930"/>
                </a:lnTo>
                <a:cubicBezTo>
                  <a:pt x="85306" y="8930"/>
                  <a:pt x="89297" y="12920"/>
                  <a:pt x="89297" y="17859"/>
                </a:cubicBezTo>
                <a:lnTo>
                  <a:pt x="89297" y="35719"/>
                </a:lnTo>
                <a:cubicBezTo>
                  <a:pt x="89297" y="40658"/>
                  <a:pt x="85306" y="44648"/>
                  <a:pt x="80367" y="44648"/>
                </a:cubicBezTo>
                <a:lnTo>
                  <a:pt x="78135" y="44648"/>
                </a:lnTo>
                <a:lnTo>
                  <a:pt x="78135" y="62508"/>
                </a:lnTo>
                <a:lnTo>
                  <a:pt x="111621" y="62508"/>
                </a:lnTo>
                <a:cubicBezTo>
                  <a:pt x="122727" y="62508"/>
                  <a:pt x="131713" y="71493"/>
                  <a:pt x="131713" y="82600"/>
                </a:cubicBezTo>
                <a:lnTo>
                  <a:pt x="131713" y="98227"/>
                </a:lnTo>
                <a:lnTo>
                  <a:pt x="133945" y="98227"/>
                </a:lnTo>
                <a:cubicBezTo>
                  <a:pt x="138885" y="98227"/>
                  <a:pt x="142875" y="102217"/>
                  <a:pt x="142875" y="107156"/>
                </a:cubicBezTo>
                <a:lnTo>
                  <a:pt x="142875" y="125016"/>
                </a:lnTo>
                <a:cubicBezTo>
                  <a:pt x="142875" y="129955"/>
                  <a:pt x="138885" y="133945"/>
                  <a:pt x="133945" y="133945"/>
                </a:cubicBezTo>
                <a:lnTo>
                  <a:pt x="116086" y="133945"/>
                </a:lnTo>
                <a:cubicBezTo>
                  <a:pt x="111147" y="133945"/>
                  <a:pt x="107156" y="129955"/>
                  <a:pt x="107156" y="125016"/>
                </a:cubicBezTo>
                <a:lnTo>
                  <a:pt x="107156" y="107156"/>
                </a:lnTo>
                <a:cubicBezTo>
                  <a:pt x="107156" y="102217"/>
                  <a:pt x="111147" y="98227"/>
                  <a:pt x="116086" y="98227"/>
                </a:cubicBezTo>
                <a:lnTo>
                  <a:pt x="118318" y="98227"/>
                </a:lnTo>
                <a:lnTo>
                  <a:pt x="118318" y="82600"/>
                </a:lnTo>
                <a:cubicBezTo>
                  <a:pt x="118318" y="78888"/>
                  <a:pt x="115332" y="75902"/>
                  <a:pt x="111621" y="75902"/>
                </a:cubicBezTo>
                <a:lnTo>
                  <a:pt x="78135" y="75902"/>
                </a:lnTo>
                <a:lnTo>
                  <a:pt x="78135" y="98227"/>
                </a:lnTo>
                <a:lnTo>
                  <a:pt x="80367" y="98227"/>
                </a:lnTo>
                <a:cubicBezTo>
                  <a:pt x="85306" y="98227"/>
                  <a:pt x="89297" y="102217"/>
                  <a:pt x="89297" y="107156"/>
                </a:cubicBezTo>
                <a:lnTo>
                  <a:pt x="89297" y="125016"/>
                </a:lnTo>
                <a:cubicBezTo>
                  <a:pt x="89297" y="129955"/>
                  <a:pt x="85306" y="133945"/>
                  <a:pt x="80367" y="133945"/>
                </a:cubicBezTo>
                <a:lnTo>
                  <a:pt x="62508" y="133945"/>
                </a:lnTo>
                <a:cubicBezTo>
                  <a:pt x="57569" y="133945"/>
                  <a:pt x="53578" y="129955"/>
                  <a:pt x="53578" y="125016"/>
                </a:cubicBezTo>
                <a:lnTo>
                  <a:pt x="53578" y="107156"/>
                </a:lnTo>
                <a:cubicBezTo>
                  <a:pt x="53578" y="102217"/>
                  <a:pt x="57569" y="98227"/>
                  <a:pt x="62508" y="98227"/>
                </a:cubicBezTo>
                <a:lnTo>
                  <a:pt x="64740" y="98227"/>
                </a:lnTo>
                <a:lnTo>
                  <a:pt x="64740" y="75902"/>
                </a:lnTo>
                <a:lnTo>
                  <a:pt x="31254" y="75902"/>
                </a:lnTo>
                <a:cubicBezTo>
                  <a:pt x="27543" y="75902"/>
                  <a:pt x="24557" y="78888"/>
                  <a:pt x="24557" y="82600"/>
                </a:cubicBezTo>
                <a:lnTo>
                  <a:pt x="24557" y="98227"/>
                </a:lnTo>
                <a:lnTo>
                  <a:pt x="26789" y="98227"/>
                </a:lnTo>
                <a:cubicBezTo>
                  <a:pt x="31728" y="98227"/>
                  <a:pt x="35719" y="102217"/>
                  <a:pt x="35719" y="107156"/>
                </a:cubicBezTo>
                <a:lnTo>
                  <a:pt x="35719" y="125016"/>
                </a:lnTo>
                <a:cubicBezTo>
                  <a:pt x="35719" y="129955"/>
                  <a:pt x="31728" y="133945"/>
                  <a:pt x="26789" y="133945"/>
                </a:cubicBezTo>
                <a:lnTo>
                  <a:pt x="8930" y="133945"/>
                </a:lnTo>
                <a:cubicBezTo>
                  <a:pt x="3990" y="133945"/>
                  <a:pt x="0" y="129955"/>
                  <a:pt x="0" y="125016"/>
                </a:cubicBezTo>
                <a:lnTo>
                  <a:pt x="0" y="107156"/>
                </a:lnTo>
                <a:cubicBezTo>
                  <a:pt x="0" y="102217"/>
                  <a:pt x="3990" y="98227"/>
                  <a:pt x="8930" y="98227"/>
                </a:cubicBezTo>
                <a:lnTo>
                  <a:pt x="11162" y="98227"/>
                </a:lnTo>
                <a:lnTo>
                  <a:pt x="11162" y="82600"/>
                </a:lnTo>
                <a:cubicBezTo>
                  <a:pt x="11162" y="71493"/>
                  <a:pt x="20148" y="62508"/>
                  <a:pt x="31254" y="62508"/>
                </a:cubicBezTo>
                <a:lnTo>
                  <a:pt x="64740" y="62508"/>
                </a:lnTo>
                <a:lnTo>
                  <a:pt x="64740" y="44648"/>
                </a:lnTo>
                <a:lnTo>
                  <a:pt x="62508" y="44648"/>
                </a:lnTo>
                <a:cubicBezTo>
                  <a:pt x="57569" y="44648"/>
                  <a:pt x="53578" y="40658"/>
                  <a:pt x="53578" y="35719"/>
                </a:cubicBezTo>
                <a:lnTo>
                  <a:pt x="53578" y="17859"/>
                </a:ln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22" name="Text 20"/>
          <p:cNvSpPr/>
          <p:nvPr/>
        </p:nvSpPr>
        <p:spPr>
          <a:xfrm>
            <a:off x="769938" y="3794125"/>
            <a:ext cx="504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Topics Kafka</a:t>
            </a:r>
            <a:endParaRPr lang="fr-FR" sz="1600" noProof="0" dirty="0"/>
          </a:p>
        </p:txBody>
      </p:sp>
      <p:sp>
        <p:nvSpPr>
          <p:cNvPr id="23" name="Shape 21"/>
          <p:cNvSpPr/>
          <p:nvPr/>
        </p:nvSpPr>
        <p:spPr>
          <a:xfrm>
            <a:off x="591344" y="4083844"/>
            <a:ext cx="2540000" cy="484187"/>
          </a:xfrm>
          <a:custGeom>
            <a:avLst/>
            <a:gdLst/>
            <a:ahLst/>
            <a:cxnLst/>
            <a:rect l="l" t="t" r="r" b="b"/>
            <a:pathLst>
              <a:path w="2540000" h="484187">
                <a:moveTo>
                  <a:pt x="31748" y="0"/>
                </a:moveTo>
                <a:lnTo>
                  <a:pt x="2508252" y="0"/>
                </a:lnTo>
                <a:cubicBezTo>
                  <a:pt x="2525786" y="0"/>
                  <a:pt x="2540000" y="14214"/>
                  <a:pt x="2540000" y="31748"/>
                </a:cubicBezTo>
                <a:lnTo>
                  <a:pt x="2540000" y="452439"/>
                </a:lnTo>
                <a:cubicBezTo>
                  <a:pt x="2540000" y="469973"/>
                  <a:pt x="2525786" y="484187"/>
                  <a:pt x="2508252" y="484188"/>
                </a:cubicBezTo>
                <a:lnTo>
                  <a:pt x="31748" y="484187"/>
                </a:lnTo>
                <a:cubicBezTo>
                  <a:pt x="14214" y="484188"/>
                  <a:pt x="0" y="469973"/>
                  <a:pt x="0" y="452439"/>
                </a:cubicBezTo>
                <a:lnTo>
                  <a:pt x="0" y="31748"/>
                </a:lnTo>
                <a:cubicBezTo>
                  <a:pt x="0" y="14226"/>
                  <a:pt x="14226" y="0"/>
                  <a:pt x="31748" y="0"/>
                </a:cubicBezTo>
                <a:close/>
              </a:path>
            </a:pathLst>
          </a:custGeom>
          <a:solidFill>
            <a:srgbClr val="00A896">
              <a:alpha val="1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4" name="Text 22"/>
          <p:cNvSpPr/>
          <p:nvPr/>
        </p:nvSpPr>
        <p:spPr>
          <a:xfrm>
            <a:off x="658813" y="4151313"/>
            <a:ext cx="2468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 err="1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reddit-stream</a:t>
            </a:r>
            <a:endParaRPr lang="fr-FR" sz="1600" noProof="0" dirty="0"/>
          </a:p>
        </p:txBody>
      </p:sp>
      <p:sp>
        <p:nvSpPr>
          <p:cNvPr id="25" name="Text 23"/>
          <p:cNvSpPr/>
          <p:nvPr/>
        </p:nvSpPr>
        <p:spPr>
          <a:xfrm>
            <a:off x="658813" y="4341813"/>
            <a:ext cx="2460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875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Posts</a:t>
            </a: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fr-FR" sz="875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endParaRPr lang="fr-FR" sz="1600" noProof="0" dirty="0"/>
          </a:p>
        </p:txBody>
      </p:sp>
      <p:sp>
        <p:nvSpPr>
          <p:cNvPr id="26" name="Shape 24"/>
          <p:cNvSpPr/>
          <p:nvPr/>
        </p:nvSpPr>
        <p:spPr>
          <a:xfrm>
            <a:off x="3202781" y="4083844"/>
            <a:ext cx="2540000" cy="484187"/>
          </a:xfrm>
          <a:custGeom>
            <a:avLst/>
            <a:gdLst/>
            <a:ahLst/>
            <a:cxnLst/>
            <a:rect l="l" t="t" r="r" b="b"/>
            <a:pathLst>
              <a:path w="2540000" h="484187">
                <a:moveTo>
                  <a:pt x="31748" y="0"/>
                </a:moveTo>
                <a:lnTo>
                  <a:pt x="2508252" y="0"/>
                </a:lnTo>
                <a:cubicBezTo>
                  <a:pt x="2525786" y="0"/>
                  <a:pt x="2540000" y="14214"/>
                  <a:pt x="2540000" y="31748"/>
                </a:cubicBezTo>
                <a:lnTo>
                  <a:pt x="2540000" y="452439"/>
                </a:lnTo>
                <a:cubicBezTo>
                  <a:pt x="2540000" y="469973"/>
                  <a:pt x="2525786" y="484187"/>
                  <a:pt x="2508252" y="484188"/>
                </a:cubicBezTo>
                <a:lnTo>
                  <a:pt x="31748" y="484187"/>
                </a:lnTo>
                <a:cubicBezTo>
                  <a:pt x="14214" y="484188"/>
                  <a:pt x="0" y="469973"/>
                  <a:pt x="0" y="452439"/>
                </a:cubicBezTo>
                <a:lnTo>
                  <a:pt x="0" y="31748"/>
                </a:lnTo>
                <a:cubicBezTo>
                  <a:pt x="0" y="14226"/>
                  <a:pt x="14226" y="0"/>
                  <a:pt x="31748" y="0"/>
                </a:cubicBezTo>
                <a:close/>
              </a:path>
            </a:pathLst>
          </a:custGeom>
          <a:solidFill>
            <a:srgbClr val="00A896">
              <a:alpha val="1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27" name="Text 25"/>
          <p:cNvSpPr/>
          <p:nvPr/>
        </p:nvSpPr>
        <p:spPr>
          <a:xfrm>
            <a:off x="3270250" y="4151313"/>
            <a:ext cx="2468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stocks-</a:t>
            </a:r>
            <a:r>
              <a:rPr lang="fr-FR" sz="1000" b="1" noProof="0" dirty="0" err="1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stream</a:t>
            </a:r>
            <a:endParaRPr lang="fr-FR" sz="1600" noProof="0" dirty="0"/>
          </a:p>
        </p:txBody>
      </p:sp>
      <p:sp>
        <p:nvSpPr>
          <p:cNvPr id="28" name="Text 26"/>
          <p:cNvSpPr/>
          <p:nvPr/>
        </p:nvSpPr>
        <p:spPr>
          <a:xfrm>
            <a:off x="3270250" y="4341813"/>
            <a:ext cx="2460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875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Ticks</a:t>
            </a: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boursiers</a:t>
            </a:r>
            <a:endParaRPr lang="fr-FR" sz="1600" noProof="0" dirty="0"/>
          </a:p>
        </p:txBody>
      </p:sp>
      <p:sp>
        <p:nvSpPr>
          <p:cNvPr id="33" name="Shape 31"/>
          <p:cNvSpPr/>
          <p:nvPr/>
        </p:nvSpPr>
        <p:spPr>
          <a:xfrm>
            <a:off x="6179344" y="1543844"/>
            <a:ext cx="5691188" cy="3833812"/>
          </a:xfrm>
          <a:custGeom>
            <a:avLst/>
            <a:gdLst/>
            <a:ahLst/>
            <a:cxnLst/>
            <a:rect l="l" t="t" r="r" b="b"/>
            <a:pathLst>
              <a:path w="5691188" h="3833812">
                <a:moveTo>
                  <a:pt x="95232" y="0"/>
                </a:moveTo>
                <a:lnTo>
                  <a:pt x="5595956" y="0"/>
                </a:lnTo>
                <a:cubicBezTo>
                  <a:pt x="5648551" y="0"/>
                  <a:pt x="5691188" y="42637"/>
                  <a:pt x="5691188" y="95232"/>
                </a:cubicBezTo>
                <a:lnTo>
                  <a:pt x="5691188" y="3738581"/>
                </a:lnTo>
                <a:cubicBezTo>
                  <a:pt x="5691188" y="3791176"/>
                  <a:pt x="5648551" y="3833812"/>
                  <a:pt x="5595956" y="3833812"/>
                </a:cubicBezTo>
                <a:lnTo>
                  <a:pt x="95232" y="3833812"/>
                </a:lnTo>
                <a:cubicBezTo>
                  <a:pt x="42637" y="3833812"/>
                  <a:pt x="0" y="3791176"/>
                  <a:pt x="0" y="3738581"/>
                </a:cubicBezTo>
                <a:lnTo>
                  <a:pt x="0" y="95232"/>
                </a:lnTo>
                <a:cubicBezTo>
                  <a:pt x="0" y="42637"/>
                  <a:pt x="42637" y="0"/>
                  <a:pt x="95232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4" name="Shape 32"/>
          <p:cNvSpPr/>
          <p:nvPr/>
        </p:nvSpPr>
        <p:spPr>
          <a:xfrm>
            <a:off x="6342063" y="172243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5" name="Shape 33"/>
          <p:cNvSpPr/>
          <p:nvPr/>
        </p:nvSpPr>
        <p:spPr>
          <a:xfrm>
            <a:off x="6480969" y="184943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6" name="Text 34"/>
          <p:cNvSpPr/>
          <p:nvPr/>
        </p:nvSpPr>
        <p:spPr>
          <a:xfrm>
            <a:off x="6913563" y="1706563"/>
            <a:ext cx="157956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87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Apache Spark</a:t>
            </a:r>
            <a:endParaRPr lang="fr-FR" sz="1600" noProof="0" dirty="0"/>
          </a:p>
        </p:txBody>
      </p:sp>
      <p:sp>
        <p:nvSpPr>
          <p:cNvPr id="37" name="Text 35"/>
          <p:cNvSpPr/>
          <p:nvPr/>
        </p:nvSpPr>
        <p:spPr>
          <a:xfrm>
            <a:off x="6913563" y="1992313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</a:t>
            </a: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Streaming</a:t>
            </a:r>
            <a:endParaRPr lang="fr-FR" sz="1600" noProof="0" dirty="0"/>
          </a:p>
        </p:txBody>
      </p:sp>
      <p:sp>
        <p:nvSpPr>
          <p:cNvPr id="38" name="Shape 36"/>
          <p:cNvSpPr/>
          <p:nvPr/>
        </p:nvSpPr>
        <p:spPr>
          <a:xfrm>
            <a:off x="6346031" y="2313781"/>
            <a:ext cx="5357813" cy="1277938"/>
          </a:xfrm>
          <a:custGeom>
            <a:avLst/>
            <a:gdLst/>
            <a:ahLst/>
            <a:cxnLst/>
            <a:rect l="l" t="t" r="r" b="b"/>
            <a:pathLst>
              <a:path w="5357813" h="1277938">
                <a:moveTo>
                  <a:pt x="63501" y="0"/>
                </a:moveTo>
                <a:lnTo>
                  <a:pt x="5294312" y="0"/>
                </a:lnTo>
                <a:cubicBezTo>
                  <a:pt x="5329359" y="0"/>
                  <a:pt x="5357813" y="28454"/>
                  <a:pt x="5357813" y="63501"/>
                </a:cubicBezTo>
                <a:lnTo>
                  <a:pt x="5357813" y="1214437"/>
                </a:lnTo>
                <a:cubicBezTo>
                  <a:pt x="5357813" y="1249484"/>
                  <a:pt x="5329359" y="1277938"/>
                  <a:pt x="5294312" y="1277938"/>
                </a:cubicBezTo>
                <a:lnTo>
                  <a:pt x="63501" y="1277938"/>
                </a:lnTo>
                <a:cubicBezTo>
                  <a:pt x="28454" y="1277938"/>
                  <a:pt x="0" y="1249484"/>
                  <a:pt x="0" y="121443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9" name="Shape 37"/>
          <p:cNvSpPr/>
          <p:nvPr/>
        </p:nvSpPr>
        <p:spPr>
          <a:xfrm>
            <a:off x="6447234" y="2452688"/>
            <a:ext cx="178594" cy="142875"/>
          </a:xfrm>
          <a:custGeom>
            <a:avLst/>
            <a:gdLst/>
            <a:ahLst/>
            <a:cxnLst/>
            <a:rect l="l" t="t" r="r" b="b"/>
            <a:pathLst>
              <a:path w="178594" h="142875">
                <a:moveTo>
                  <a:pt x="116058" y="58741"/>
                </a:moveTo>
                <a:cubicBezTo>
                  <a:pt x="119462" y="57820"/>
                  <a:pt x="123034" y="59438"/>
                  <a:pt x="124569" y="62592"/>
                </a:cubicBezTo>
                <a:lnTo>
                  <a:pt x="129760" y="73084"/>
                </a:lnTo>
                <a:cubicBezTo>
                  <a:pt x="132634" y="73475"/>
                  <a:pt x="135452" y="74256"/>
                  <a:pt x="138103" y="75344"/>
                </a:cubicBezTo>
                <a:lnTo>
                  <a:pt x="147870" y="68842"/>
                </a:lnTo>
                <a:cubicBezTo>
                  <a:pt x="150800" y="66889"/>
                  <a:pt x="154679" y="67280"/>
                  <a:pt x="157162" y="69763"/>
                </a:cubicBezTo>
                <a:lnTo>
                  <a:pt x="162520" y="75121"/>
                </a:lnTo>
                <a:cubicBezTo>
                  <a:pt x="165004" y="77605"/>
                  <a:pt x="165395" y="81511"/>
                  <a:pt x="163441" y="84413"/>
                </a:cubicBezTo>
                <a:lnTo>
                  <a:pt x="156939" y="94152"/>
                </a:lnTo>
                <a:cubicBezTo>
                  <a:pt x="157469" y="95464"/>
                  <a:pt x="157944" y="96831"/>
                  <a:pt x="158335" y="98254"/>
                </a:cubicBezTo>
                <a:cubicBezTo>
                  <a:pt x="158725" y="99678"/>
                  <a:pt x="158976" y="101073"/>
                  <a:pt x="159172" y="102496"/>
                </a:cubicBezTo>
                <a:lnTo>
                  <a:pt x="169692" y="107686"/>
                </a:lnTo>
                <a:cubicBezTo>
                  <a:pt x="172845" y="109249"/>
                  <a:pt x="174464" y="112821"/>
                  <a:pt x="173543" y="116198"/>
                </a:cubicBezTo>
                <a:lnTo>
                  <a:pt x="171590" y="123509"/>
                </a:lnTo>
                <a:cubicBezTo>
                  <a:pt x="170669" y="126885"/>
                  <a:pt x="167515" y="129174"/>
                  <a:pt x="163999" y="128950"/>
                </a:cubicBezTo>
                <a:lnTo>
                  <a:pt x="152279" y="128197"/>
                </a:lnTo>
                <a:cubicBezTo>
                  <a:pt x="150521" y="130457"/>
                  <a:pt x="148484" y="132550"/>
                  <a:pt x="146168" y="134336"/>
                </a:cubicBezTo>
                <a:lnTo>
                  <a:pt x="146921" y="146028"/>
                </a:lnTo>
                <a:cubicBezTo>
                  <a:pt x="147145" y="149544"/>
                  <a:pt x="144856" y="152726"/>
                  <a:pt x="141480" y="153619"/>
                </a:cubicBezTo>
                <a:lnTo>
                  <a:pt x="134169" y="155572"/>
                </a:lnTo>
                <a:cubicBezTo>
                  <a:pt x="130764" y="156493"/>
                  <a:pt x="127220" y="154874"/>
                  <a:pt x="125657" y="151721"/>
                </a:cubicBezTo>
                <a:lnTo>
                  <a:pt x="120467" y="141229"/>
                </a:lnTo>
                <a:cubicBezTo>
                  <a:pt x="117593" y="140838"/>
                  <a:pt x="114774" y="140057"/>
                  <a:pt x="112123" y="138968"/>
                </a:cubicBezTo>
                <a:lnTo>
                  <a:pt x="102357" y="145470"/>
                </a:lnTo>
                <a:cubicBezTo>
                  <a:pt x="99426" y="147424"/>
                  <a:pt x="95548" y="147033"/>
                  <a:pt x="93064" y="144549"/>
                </a:cubicBezTo>
                <a:lnTo>
                  <a:pt x="87706" y="139192"/>
                </a:lnTo>
                <a:cubicBezTo>
                  <a:pt x="85223" y="136708"/>
                  <a:pt x="84832" y="132829"/>
                  <a:pt x="86785" y="129899"/>
                </a:cubicBezTo>
                <a:lnTo>
                  <a:pt x="93287" y="120132"/>
                </a:lnTo>
                <a:cubicBezTo>
                  <a:pt x="92757" y="118821"/>
                  <a:pt x="92283" y="117453"/>
                  <a:pt x="91892" y="116030"/>
                </a:cubicBezTo>
                <a:cubicBezTo>
                  <a:pt x="91501" y="114607"/>
                  <a:pt x="91250" y="113184"/>
                  <a:pt x="91055" y="111789"/>
                </a:cubicBezTo>
                <a:lnTo>
                  <a:pt x="80535" y="106598"/>
                </a:lnTo>
                <a:cubicBezTo>
                  <a:pt x="77381" y="105035"/>
                  <a:pt x="75791" y="101464"/>
                  <a:pt x="76684" y="98087"/>
                </a:cubicBezTo>
                <a:lnTo>
                  <a:pt x="78637" y="90776"/>
                </a:lnTo>
                <a:cubicBezTo>
                  <a:pt x="79558" y="87399"/>
                  <a:pt x="82711" y="85111"/>
                  <a:pt x="86227" y="85334"/>
                </a:cubicBezTo>
                <a:lnTo>
                  <a:pt x="97920" y="86088"/>
                </a:lnTo>
                <a:cubicBezTo>
                  <a:pt x="99678" y="83827"/>
                  <a:pt x="101715" y="81735"/>
                  <a:pt x="104031" y="79949"/>
                </a:cubicBezTo>
                <a:lnTo>
                  <a:pt x="103277" y="68284"/>
                </a:lnTo>
                <a:cubicBezTo>
                  <a:pt x="103054" y="64768"/>
                  <a:pt x="105342" y="61587"/>
                  <a:pt x="108719" y="60694"/>
                </a:cubicBezTo>
                <a:lnTo>
                  <a:pt x="116030" y="58741"/>
                </a:lnTo>
                <a:close/>
                <a:moveTo>
                  <a:pt x="125127" y="94878"/>
                </a:moveTo>
                <a:cubicBezTo>
                  <a:pt x="118351" y="94886"/>
                  <a:pt x="112855" y="100394"/>
                  <a:pt x="112863" y="107170"/>
                </a:cubicBezTo>
                <a:cubicBezTo>
                  <a:pt x="112871" y="113947"/>
                  <a:pt x="118379" y="119442"/>
                  <a:pt x="125155" y="119435"/>
                </a:cubicBezTo>
                <a:cubicBezTo>
                  <a:pt x="131932" y="119427"/>
                  <a:pt x="137427" y="113919"/>
                  <a:pt x="137420" y="107142"/>
                </a:cubicBezTo>
                <a:cubicBezTo>
                  <a:pt x="137412" y="100366"/>
                  <a:pt x="131904" y="94870"/>
                  <a:pt x="125127" y="94878"/>
                </a:cubicBezTo>
                <a:close/>
                <a:moveTo>
                  <a:pt x="62759" y="-12697"/>
                </a:moveTo>
                <a:lnTo>
                  <a:pt x="70070" y="-10744"/>
                </a:lnTo>
                <a:cubicBezTo>
                  <a:pt x="73447" y="-9823"/>
                  <a:pt x="75735" y="-6641"/>
                  <a:pt x="75512" y="-3153"/>
                </a:cubicBezTo>
                <a:lnTo>
                  <a:pt x="74758" y="8511"/>
                </a:lnTo>
                <a:cubicBezTo>
                  <a:pt x="77074" y="10297"/>
                  <a:pt x="79111" y="12362"/>
                  <a:pt x="80869" y="14650"/>
                </a:cubicBezTo>
                <a:lnTo>
                  <a:pt x="92590" y="13897"/>
                </a:lnTo>
                <a:cubicBezTo>
                  <a:pt x="96078" y="13674"/>
                  <a:pt x="99259" y="15962"/>
                  <a:pt x="100180" y="19338"/>
                </a:cubicBezTo>
                <a:lnTo>
                  <a:pt x="102133" y="26650"/>
                </a:lnTo>
                <a:cubicBezTo>
                  <a:pt x="103026" y="30026"/>
                  <a:pt x="101436" y="33598"/>
                  <a:pt x="98282" y="35161"/>
                </a:cubicBezTo>
                <a:lnTo>
                  <a:pt x="87762" y="40351"/>
                </a:lnTo>
                <a:cubicBezTo>
                  <a:pt x="87567" y="41774"/>
                  <a:pt x="87288" y="43197"/>
                  <a:pt x="86925" y="44593"/>
                </a:cubicBezTo>
                <a:cubicBezTo>
                  <a:pt x="86562" y="45988"/>
                  <a:pt x="86060" y="47383"/>
                  <a:pt x="85530" y="48695"/>
                </a:cubicBezTo>
                <a:lnTo>
                  <a:pt x="92032" y="58462"/>
                </a:lnTo>
                <a:cubicBezTo>
                  <a:pt x="93985" y="61392"/>
                  <a:pt x="93594" y="65270"/>
                  <a:pt x="91111" y="67754"/>
                </a:cubicBezTo>
                <a:lnTo>
                  <a:pt x="85753" y="73112"/>
                </a:lnTo>
                <a:cubicBezTo>
                  <a:pt x="83269" y="75595"/>
                  <a:pt x="79391" y="75986"/>
                  <a:pt x="76460" y="74033"/>
                </a:cubicBezTo>
                <a:lnTo>
                  <a:pt x="66694" y="67531"/>
                </a:lnTo>
                <a:cubicBezTo>
                  <a:pt x="64043" y="68619"/>
                  <a:pt x="61224" y="69400"/>
                  <a:pt x="58350" y="69791"/>
                </a:cubicBezTo>
                <a:lnTo>
                  <a:pt x="53160" y="80283"/>
                </a:lnTo>
                <a:cubicBezTo>
                  <a:pt x="51597" y="83437"/>
                  <a:pt x="48025" y="85027"/>
                  <a:pt x="44648" y="84134"/>
                </a:cubicBezTo>
                <a:lnTo>
                  <a:pt x="37337" y="82181"/>
                </a:lnTo>
                <a:cubicBezTo>
                  <a:pt x="33933" y="81260"/>
                  <a:pt x="31672" y="78079"/>
                  <a:pt x="31896" y="74591"/>
                </a:cubicBezTo>
                <a:lnTo>
                  <a:pt x="32649" y="62898"/>
                </a:lnTo>
                <a:cubicBezTo>
                  <a:pt x="30333" y="61113"/>
                  <a:pt x="28296" y="59048"/>
                  <a:pt x="26538" y="56759"/>
                </a:cubicBezTo>
                <a:lnTo>
                  <a:pt x="14818" y="57513"/>
                </a:lnTo>
                <a:cubicBezTo>
                  <a:pt x="11330" y="57736"/>
                  <a:pt x="8148" y="55448"/>
                  <a:pt x="7227" y="52071"/>
                </a:cubicBezTo>
                <a:lnTo>
                  <a:pt x="5274" y="44760"/>
                </a:lnTo>
                <a:cubicBezTo>
                  <a:pt x="4381" y="41384"/>
                  <a:pt x="5972" y="37812"/>
                  <a:pt x="9125" y="36249"/>
                </a:cubicBezTo>
                <a:lnTo>
                  <a:pt x="19645" y="31059"/>
                </a:lnTo>
                <a:cubicBezTo>
                  <a:pt x="19841" y="29635"/>
                  <a:pt x="20120" y="28240"/>
                  <a:pt x="20482" y="26817"/>
                </a:cubicBezTo>
                <a:cubicBezTo>
                  <a:pt x="20873" y="25394"/>
                  <a:pt x="21320" y="24026"/>
                  <a:pt x="21878" y="22715"/>
                </a:cubicBezTo>
                <a:lnTo>
                  <a:pt x="15376" y="12976"/>
                </a:lnTo>
                <a:cubicBezTo>
                  <a:pt x="13422" y="10046"/>
                  <a:pt x="13813" y="6167"/>
                  <a:pt x="16297" y="3683"/>
                </a:cubicBezTo>
                <a:lnTo>
                  <a:pt x="21654" y="-1674"/>
                </a:lnTo>
                <a:cubicBezTo>
                  <a:pt x="24138" y="-4158"/>
                  <a:pt x="28017" y="-4549"/>
                  <a:pt x="30947" y="-2595"/>
                </a:cubicBezTo>
                <a:lnTo>
                  <a:pt x="40714" y="3907"/>
                </a:lnTo>
                <a:cubicBezTo>
                  <a:pt x="43365" y="2818"/>
                  <a:pt x="46183" y="2037"/>
                  <a:pt x="49057" y="1646"/>
                </a:cubicBezTo>
                <a:lnTo>
                  <a:pt x="54248" y="-8846"/>
                </a:lnTo>
                <a:cubicBezTo>
                  <a:pt x="55811" y="-11999"/>
                  <a:pt x="59355" y="-13590"/>
                  <a:pt x="62759" y="-12697"/>
                </a:cubicBezTo>
                <a:close/>
                <a:moveTo>
                  <a:pt x="53690" y="23440"/>
                </a:moveTo>
                <a:cubicBezTo>
                  <a:pt x="46913" y="23440"/>
                  <a:pt x="41411" y="28942"/>
                  <a:pt x="41411" y="35719"/>
                </a:cubicBezTo>
                <a:cubicBezTo>
                  <a:pt x="41411" y="42495"/>
                  <a:pt x="46913" y="47997"/>
                  <a:pt x="53690" y="47997"/>
                </a:cubicBezTo>
                <a:cubicBezTo>
                  <a:pt x="60466" y="47997"/>
                  <a:pt x="65968" y="42495"/>
                  <a:pt x="65968" y="35719"/>
                </a:cubicBezTo>
                <a:cubicBezTo>
                  <a:pt x="65968" y="28942"/>
                  <a:pt x="60466" y="23440"/>
                  <a:pt x="53690" y="23440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0" name="Text 38"/>
          <p:cNvSpPr/>
          <p:nvPr/>
        </p:nvSpPr>
        <p:spPr>
          <a:xfrm>
            <a:off x="6627813" y="2413000"/>
            <a:ext cx="504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Traitement Temps Réel</a:t>
            </a:r>
            <a:endParaRPr lang="fr-FR" sz="1600" noProof="0" dirty="0"/>
          </a:p>
        </p:txBody>
      </p:sp>
      <p:sp>
        <p:nvSpPr>
          <p:cNvPr id="41" name="Text 39"/>
          <p:cNvSpPr/>
          <p:nvPr/>
        </p:nvSpPr>
        <p:spPr>
          <a:xfrm>
            <a:off x="6445250" y="27305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42" name="Text 40"/>
          <p:cNvSpPr/>
          <p:nvPr/>
        </p:nvSpPr>
        <p:spPr>
          <a:xfrm>
            <a:off x="6599287" y="2698750"/>
            <a:ext cx="1968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Micro-</a:t>
            </a:r>
            <a:r>
              <a:rPr lang="fr-FR" sz="1000" b="1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batches</a:t>
            </a: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Traitement par lots</a:t>
            </a:r>
            <a:endParaRPr lang="fr-FR" sz="1600" noProof="0" dirty="0"/>
          </a:p>
        </p:txBody>
      </p:sp>
      <p:sp>
        <p:nvSpPr>
          <p:cNvPr id="43" name="Text 41"/>
          <p:cNvSpPr/>
          <p:nvPr/>
        </p:nvSpPr>
        <p:spPr>
          <a:xfrm>
            <a:off x="6445250" y="301625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44" name="Text 42"/>
          <p:cNvSpPr/>
          <p:nvPr/>
        </p:nvSpPr>
        <p:spPr>
          <a:xfrm>
            <a:off x="6599287" y="2984500"/>
            <a:ext cx="187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Fenêtres temporelles: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Agrégation</a:t>
            </a:r>
            <a:endParaRPr lang="fr-FR" sz="1600" noProof="0" dirty="0"/>
          </a:p>
        </p:txBody>
      </p:sp>
      <p:sp>
        <p:nvSpPr>
          <p:cNvPr id="45" name="Text 43"/>
          <p:cNvSpPr/>
          <p:nvPr/>
        </p:nvSpPr>
        <p:spPr>
          <a:xfrm>
            <a:off x="6445250" y="330200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46" name="Text 44"/>
          <p:cNvSpPr/>
          <p:nvPr/>
        </p:nvSpPr>
        <p:spPr>
          <a:xfrm>
            <a:off x="6599287" y="3270250"/>
            <a:ext cx="1452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Nettoyage: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Normalisation</a:t>
            </a:r>
            <a:endParaRPr lang="fr-FR" sz="1600" noProof="0" dirty="0"/>
          </a:p>
        </p:txBody>
      </p:sp>
      <p:sp>
        <p:nvSpPr>
          <p:cNvPr id="47" name="Shape 45"/>
          <p:cNvSpPr/>
          <p:nvPr/>
        </p:nvSpPr>
        <p:spPr>
          <a:xfrm>
            <a:off x="6346031" y="3694906"/>
            <a:ext cx="5357813" cy="769938"/>
          </a:xfrm>
          <a:custGeom>
            <a:avLst/>
            <a:gdLst/>
            <a:ahLst/>
            <a:cxnLst/>
            <a:rect l="l" t="t" r="r" b="b"/>
            <a:pathLst>
              <a:path w="5357813" h="769938">
                <a:moveTo>
                  <a:pt x="63497" y="0"/>
                </a:moveTo>
                <a:lnTo>
                  <a:pt x="5294316" y="0"/>
                </a:lnTo>
                <a:cubicBezTo>
                  <a:pt x="5329384" y="0"/>
                  <a:pt x="5357813" y="28428"/>
                  <a:pt x="5357813" y="63497"/>
                </a:cubicBezTo>
                <a:lnTo>
                  <a:pt x="5357813" y="706441"/>
                </a:lnTo>
                <a:cubicBezTo>
                  <a:pt x="5357813" y="741509"/>
                  <a:pt x="5329384" y="769938"/>
                  <a:pt x="5294316" y="769938"/>
                </a:cubicBezTo>
                <a:lnTo>
                  <a:pt x="63497" y="769938"/>
                </a:lnTo>
                <a:cubicBezTo>
                  <a:pt x="28428" y="769938"/>
                  <a:pt x="0" y="741509"/>
                  <a:pt x="0" y="706441"/>
                </a:cubicBezTo>
                <a:lnTo>
                  <a:pt x="0" y="63497"/>
                </a:lnTo>
                <a:cubicBezTo>
                  <a:pt x="0" y="28428"/>
                  <a:pt x="28428" y="0"/>
                  <a:pt x="6349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48" name="Shape 46"/>
          <p:cNvSpPr/>
          <p:nvPr/>
        </p:nvSpPr>
        <p:spPr>
          <a:xfrm>
            <a:off x="6465094" y="3833812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8930" y="8930"/>
                </a:moveTo>
                <a:cubicBezTo>
                  <a:pt x="13869" y="8930"/>
                  <a:pt x="17859" y="12920"/>
                  <a:pt x="17859" y="17859"/>
                </a:cubicBezTo>
                <a:lnTo>
                  <a:pt x="17859" y="111621"/>
                </a:lnTo>
                <a:cubicBezTo>
                  <a:pt x="17859" y="114077"/>
                  <a:pt x="19869" y="116086"/>
                  <a:pt x="22324" y="116086"/>
                </a:cubicBezTo>
                <a:lnTo>
                  <a:pt x="133945" y="116086"/>
                </a:lnTo>
                <a:cubicBezTo>
                  <a:pt x="138885" y="116086"/>
                  <a:pt x="142875" y="120076"/>
                  <a:pt x="142875" y="125016"/>
                </a:cubicBezTo>
                <a:cubicBezTo>
                  <a:pt x="142875" y="129955"/>
                  <a:pt x="138885" y="133945"/>
                  <a:pt x="133945" y="133945"/>
                </a:cubicBezTo>
                <a:lnTo>
                  <a:pt x="22324" y="133945"/>
                </a:lnTo>
                <a:cubicBezTo>
                  <a:pt x="9990" y="133945"/>
                  <a:pt x="0" y="123955"/>
                  <a:pt x="0" y="111621"/>
                </a:cubicBezTo>
                <a:lnTo>
                  <a:pt x="0" y="17859"/>
                </a:lnTo>
                <a:cubicBezTo>
                  <a:pt x="0" y="12920"/>
                  <a:pt x="3990" y="8930"/>
                  <a:pt x="8930" y="8930"/>
                </a:cubicBezTo>
                <a:close/>
                <a:moveTo>
                  <a:pt x="35719" y="26789"/>
                </a:moveTo>
                <a:cubicBezTo>
                  <a:pt x="35719" y="21850"/>
                  <a:pt x="39709" y="17859"/>
                  <a:pt x="44648" y="17859"/>
                </a:cubicBezTo>
                <a:lnTo>
                  <a:pt x="98227" y="17859"/>
                </a:lnTo>
                <a:cubicBezTo>
                  <a:pt x="103166" y="17859"/>
                  <a:pt x="107156" y="21850"/>
                  <a:pt x="107156" y="26789"/>
                </a:cubicBezTo>
                <a:cubicBezTo>
                  <a:pt x="107156" y="31728"/>
                  <a:pt x="103166" y="35719"/>
                  <a:pt x="98227" y="35719"/>
                </a:cubicBezTo>
                <a:lnTo>
                  <a:pt x="44648" y="35719"/>
                </a:lnTo>
                <a:cubicBezTo>
                  <a:pt x="39709" y="35719"/>
                  <a:pt x="35719" y="31728"/>
                  <a:pt x="35719" y="26789"/>
                </a:cubicBezTo>
                <a:close/>
                <a:moveTo>
                  <a:pt x="44648" y="49113"/>
                </a:moveTo>
                <a:lnTo>
                  <a:pt x="80367" y="49113"/>
                </a:lnTo>
                <a:cubicBezTo>
                  <a:pt x="85306" y="49113"/>
                  <a:pt x="89297" y="53104"/>
                  <a:pt x="89297" y="58043"/>
                </a:cubicBezTo>
                <a:cubicBezTo>
                  <a:pt x="89297" y="62982"/>
                  <a:pt x="85306" y="66973"/>
                  <a:pt x="80367" y="66973"/>
                </a:cubicBezTo>
                <a:lnTo>
                  <a:pt x="44648" y="66973"/>
                </a:lnTo>
                <a:cubicBezTo>
                  <a:pt x="39709" y="66973"/>
                  <a:pt x="35719" y="62982"/>
                  <a:pt x="35719" y="58043"/>
                </a:cubicBezTo>
                <a:cubicBezTo>
                  <a:pt x="35719" y="53104"/>
                  <a:pt x="39709" y="49113"/>
                  <a:pt x="44648" y="49113"/>
                </a:cubicBezTo>
                <a:close/>
                <a:moveTo>
                  <a:pt x="44648" y="80367"/>
                </a:moveTo>
                <a:lnTo>
                  <a:pt x="116086" y="80367"/>
                </a:lnTo>
                <a:cubicBezTo>
                  <a:pt x="121025" y="80367"/>
                  <a:pt x="125016" y="84358"/>
                  <a:pt x="125016" y="89297"/>
                </a:cubicBezTo>
                <a:cubicBezTo>
                  <a:pt x="125016" y="94236"/>
                  <a:pt x="121025" y="98227"/>
                  <a:pt x="116086" y="98227"/>
                </a:cubicBezTo>
                <a:lnTo>
                  <a:pt x="44648" y="98227"/>
                </a:lnTo>
                <a:cubicBezTo>
                  <a:pt x="39709" y="98227"/>
                  <a:pt x="35719" y="94236"/>
                  <a:pt x="35719" y="89297"/>
                </a:cubicBezTo>
                <a:cubicBezTo>
                  <a:pt x="35719" y="84358"/>
                  <a:pt x="39709" y="80367"/>
                  <a:pt x="44648" y="80367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9" name="Text 47"/>
          <p:cNvSpPr/>
          <p:nvPr/>
        </p:nvSpPr>
        <p:spPr>
          <a:xfrm>
            <a:off x="6627813" y="3794125"/>
            <a:ext cx="504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Opérations sur les Données</a:t>
            </a:r>
            <a:endParaRPr lang="fr-FR" sz="1600" noProof="0" dirty="0"/>
          </a:p>
        </p:txBody>
      </p:sp>
      <p:sp>
        <p:nvSpPr>
          <p:cNvPr id="50" name="Shape 48"/>
          <p:cNvSpPr/>
          <p:nvPr/>
        </p:nvSpPr>
        <p:spPr>
          <a:xfrm>
            <a:off x="6445250" y="4079875"/>
            <a:ext cx="2547938" cy="285750"/>
          </a:xfrm>
          <a:custGeom>
            <a:avLst/>
            <a:gdLst/>
            <a:ahLst/>
            <a:cxnLst/>
            <a:rect l="l" t="t" r="r" b="b"/>
            <a:pathLst>
              <a:path w="2547938" h="285750">
                <a:moveTo>
                  <a:pt x="31750" y="0"/>
                </a:moveTo>
                <a:lnTo>
                  <a:pt x="2516188" y="0"/>
                </a:lnTo>
                <a:cubicBezTo>
                  <a:pt x="2533723" y="0"/>
                  <a:pt x="2547938" y="14215"/>
                  <a:pt x="2547938" y="31750"/>
                </a:cubicBezTo>
                <a:lnTo>
                  <a:pt x="2547938" y="254000"/>
                </a:lnTo>
                <a:cubicBezTo>
                  <a:pt x="2547938" y="271535"/>
                  <a:pt x="2533723" y="285750"/>
                  <a:pt x="25161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A896">
              <a:alpha val="10196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1" name="Text 49"/>
          <p:cNvSpPr/>
          <p:nvPr/>
        </p:nvSpPr>
        <p:spPr>
          <a:xfrm>
            <a:off x="6445250" y="4079875"/>
            <a:ext cx="2603500" cy="285750"/>
          </a:xfrm>
          <a:prstGeom prst="rect">
            <a:avLst/>
          </a:prstGeom>
          <a:noFill/>
          <a:ln/>
        </p:spPr>
        <p:txBody>
          <a:bodyPr wrap="square" lIns="63500" tIns="63500" rIns="63500" bIns="63500" rtlCol="0" anchor="ctr"/>
          <a:lstStyle/>
          <a:p>
            <a:pPr>
              <a:lnSpc>
                <a:spcPct val="120000"/>
              </a:lnSpc>
            </a:pPr>
            <a:r>
              <a:rPr lang="fr-FR" sz="875" b="1" noProof="0" dirty="0" err="1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r>
              <a:rPr lang="fr-FR" sz="875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:</a:t>
            </a:r>
            <a:r>
              <a:rPr lang="fr-FR" sz="875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Texte, sentiment</a:t>
            </a:r>
            <a:endParaRPr lang="fr-FR" sz="1600" noProof="0" dirty="0"/>
          </a:p>
        </p:txBody>
      </p:sp>
      <p:sp>
        <p:nvSpPr>
          <p:cNvPr id="52" name="Shape 50"/>
          <p:cNvSpPr/>
          <p:nvPr/>
        </p:nvSpPr>
        <p:spPr>
          <a:xfrm>
            <a:off x="9056688" y="4079875"/>
            <a:ext cx="2547938" cy="285750"/>
          </a:xfrm>
          <a:custGeom>
            <a:avLst/>
            <a:gdLst/>
            <a:ahLst/>
            <a:cxnLst/>
            <a:rect l="l" t="t" r="r" b="b"/>
            <a:pathLst>
              <a:path w="2547938" h="285750">
                <a:moveTo>
                  <a:pt x="31750" y="0"/>
                </a:moveTo>
                <a:lnTo>
                  <a:pt x="2516188" y="0"/>
                </a:lnTo>
                <a:cubicBezTo>
                  <a:pt x="2533723" y="0"/>
                  <a:pt x="2547938" y="14215"/>
                  <a:pt x="2547938" y="31750"/>
                </a:cubicBezTo>
                <a:lnTo>
                  <a:pt x="2547938" y="254000"/>
                </a:lnTo>
                <a:cubicBezTo>
                  <a:pt x="2547938" y="271535"/>
                  <a:pt x="2533723" y="285750"/>
                  <a:pt x="25161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A896">
              <a:alpha val="10196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3" name="Text 51"/>
          <p:cNvSpPr/>
          <p:nvPr/>
        </p:nvSpPr>
        <p:spPr>
          <a:xfrm>
            <a:off x="9056688" y="4079875"/>
            <a:ext cx="2603500" cy="285750"/>
          </a:xfrm>
          <a:prstGeom prst="rect">
            <a:avLst/>
          </a:prstGeom>
          <a:noFill/>
          <a:ln/>
        </p:spPr>
        <p:txBody>
          <a:bodyPr wrap="square" lIns="63500" tIns="63500" rIns="63500" bIns="63500" rtlCol="0" anchor="ctr"/>
          <a:lstStyle/>
          <a:p>
            <a:pPr>
              <a:lnSpc>
                <a:spcPct val="120000"/>
              </a:lnSpc>
            </a:pPr>
            <a:r>
              <a:rPr lang="fr-FR" sz="875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Stocks:</a:t>
            </a:r>
            <a:r>
              <a:rPr lang="fr-FR" sz="875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OHLC, volume</a:t>
            </a:r>
            <a:endParaRPr lang="fr-FR" sz="1600" noProof="0" dirty="0"/>
          </a:p>
        </p:txBody>
      </p:sp>
      <p:sp>
        <p:nvSpPr>
          <p:cNvPr id="58" name="Shape 56"/>
          <p:cNvSpPr/>
          <p:nvPr/>
        </p:nvSpPr>
        <p:spPr>
          <a:xfrm>
            <a:off x="373062" y="5512594"/>
            <a:ext cx="11497470" cy="1301750"/>
          </a:xfrm>
          <a:custGeom>
            <a:avLst/>
            <a:gdLst/>
            <a:ahLst/>
            <a:cxnLst/>
            <a:rect l="l" t="t" r="r" b="b"/>
            <a:pathLst>
              <a:path w="11549063" h="1373188">
                <a:moveTo>
                  <a:pt x="95244" y="0"/>
                </a:moveTo>
                <a:lnTo>
                  <a:pt x="11453818" y="0"/>
                </a:lnTo>
                <a:cubicBezTo>
                  <a:pt x="11506385" y="0"/>
                  <a:pt x="11549063" y="42678"/>
                  <a:pt x="11549063" y="95244"/>
                </a:cubicBezTo>
                <a:lnTo>
                  <a:pt x="11549063" y="1277943"/>
                </a:lnTo>
                <a:cubicBezTo>
                  <a:pt x="11549063" y="1330545"/>
                  <a:pt x="11506420" y="1373188"/>
                  <a:pt x="11453818" y="1373188"/>
                </a:cubicBezTo>
                <a:lnTo>
                  <a:pt x="95244" y="1373188"/>
                </a:lnTo>
                <a:cubicBezTo>
                  <a:pt x="42678" y="1373188"/>
                  <a:pt x="0" y="1330510"/>
                  <a:pt x="0" y="1277943"/>
                </a:cubicBezTo>
                <a:lnTo>
                  <a:pt x="0" y="95244"/>
                </a:lnTo>
                <a:cubicBezTo>
                  <a:pt x="0" y="42642"/>
                  <a:pt x="42642" y="0"/>
                  <a:pt x="9524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A896">
                  <a:alpha val="20000"/>
                </a:srgbClr>
              </a:gs>
              <a:gs pos="100000">
                <a:srgbClr val="00A896">
                  <a:alpha val="5000"/>
                </a:srgbClr>
              </a:gs>
            </a:gsLst>
            <a:lin ang="0" scaled="1"/>
          </a:gra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59" name="Shape 57"/>
          <p:cNvSpPr/>
          <p:nvPr/>
        </p:nvSpPr>
        <p:spPr>
          <a:xfrm>
            <a:off x="472281" y="5675313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0" y="24805"/>
                </a:moveTo>
                <a:cubicBezTo>
                  <a:pt x="0" y="16588"/>
                  <a:pt x="6666" y="9922"/>
                  <a:pt x="14883" y="9922"/>
                </a:cubicBezTo>
                <a:lnTo>
                  <a:pt x="44648" y="9922"/>
                </a:lnTo>
                <a:cubicBezTo>
                  <a:pt x="52865" y="9922"/>
                  <a:pt x="59531" y="16588"/>
                  <a:pt x="59531" y="24805"/>
                </a:cubicBezTo>
                <a:lnTo>
                  <a:pt x="59531" y="29766"/>
                </a:lnTo>
                <a:lnTo>
                  <a:pt x="99219" y="29766"/>
                </a:lnTo>
                <a:lnTo>
                  <a:pt x="99219" y="24805"/>
                </a:lnTo>
                <a:cubicBezTo>
                  <a:pt x="99219" y="16588"/>
                  <a:pt x="105885" y="9922"/>
                  <a:pt x="114102" y="9922"/>
                </a:cubicBezTo>
                <a:lnTo>
                  <a:pt x="143867" y="9922"/>
                </a:lnTo>
                <a:cubicBezTo>
                  <a:pt x="152084" y="9922"/>
                  <a:pt x="158750" y="16588"/>
                  <a:pt x="158750" y="24805"/>
                </a:cubicBezTo>
                <a:lnTo>
                  <a:pt x="158750" y="54570"/>
                </a:lnTo>
                <a:cubicBezTo>
                  <a:pt x="158750" y="62787"/>
                  <a:pt x="152084" y="69453"/>
                  <a:pt x="143867" y="69453"/>
                </a:cubicBezTo>
                <a:lnTo>
                  <a:pt x="114102" y="69453"/>
                </a:lnTo>
                <a:cubicBezTo>
                  <a:pt x="105885" y="69453"/>
                  <a:pt x="99219" y="62787"/>
                  <a:pt x="99219" y="54570"/>
                </a:cubicBezTo>
                <a:lnTo>
                  <a:pt x="99219" y="49609"/>
                </a:lnTo>
                <a:lnTo>
                  <a:pt x="59531" y="49609"/>
                </a:lnTo>
                <a:lnTo>
                  <a:pt x="59531" y="54570"/>
                </a:lnTo>
                <a:cubicBezTo>
                  <a:pt x="59531" y="56834"/>
                  <a:pt x="59004" y="59004"/>
                  <a:pt x="58105" y="60927"/>
                </a:cubicBezTo>
                <a:lnTo>
                  <a:pt x="79375" y="89297"/>
                </a:lnTo>
                <a:lnTo>
                  <a:pt x="104180" y="89297"/>
                </a:lnTo>
                <a:cubicBezTo>
                  <a:pt x="112396" y="89297"/>
                  <a:pt x="119062" y="95963"/>
                  <a:pt x="119062" y="104180"/>
                </a:cubicBezTo>
                <a:lnTo>
                  <a:pt x="119062" y="133945"/>
                </a:lnTo>
                <a:cubicBezTo>
                  <a:pt x="119062" y="142162"/>
                  <a:pt x="112396" y="148828"/>
                  <a:pt x="104180" y="148828"/>
                </a:cubicBezTo>
                <a:lnTo>
                  <a:pt x="74414" y="148828"/>
                </a:lnTo>
                <a:cubicBezTo>
                  <a:pt x="66198" y="148828"/>
                  <a:pt x="59531" y="142162"/>
                  <a:pt x="59531" y="133945"/>
                </a:cubicBezTo>
                <a:lnTo>
                  <a:pt x="59531" y="104180"/>
                </a:lnTo>
                <a:cubicBezTo>
                  <a:pt x="59531" y="101916"/>
                  <a:pt x="60058" y="99746"/>
                  <a:pt x="60958" y="97823"/>
                </a:cubicBezTo>
                <a:lnTo>
                  <a:pt x="39688" y="69453"/>
                </a:lnTo>
                <a:lnTo>
                  <a:pt x="14883" y="69453"/>
                </a:lnTo>
                <a:cubicBezTo>
                  <a:pt x="6666" y="69453"/>
                  <a:pt x="0" y="62787"/>
                  <a:pt x="0" y="54570"/>
                </a:cubicBezTo>
                <a:lnTo>
                  <a:pt x="0" y="24805"/>
                </a:ln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0" name="Text 58"/>
          <p:cNvSpPr/>
          <p:nvPr/>
        </p:nvSpPr>
        <p:spPr>
          <a:xfrm>
            <a:off x="650875" y="5643563"/>
            <a:ext cx="11168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Workflow de Traitement</a:t>
            </a:r>
            <a:endParaRPr lang="fr-FR" sz="1600" noProof="0" dirty="0"/>
          </a:p>
        </p:txBody>
      </p:sp>
      <p:sp>
        <p:nvSpPr>
          <p:cNvPr id="61" name="Shape 59"/>
          <p:cNvSpPr/>
          <p:nvPr/>
        </p:nvSpPr>
        <p:spPr>
          <a:xfrm>
            <a:off x="1352476" y="596106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2" name="Text 60"/>
          <p:cNvSpPr/>
          <p:nvPr/>
        </p:nvSpPr>
        <p:spPr>
          <a:xfrm>
            <a:off x="1478111" y="6040438"/>
            <a:ext cx="127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fr-FR" sz="1600" noProof="0" dirty="0"/>
          </a:p>
        </p:txBody>
      </p:sp>
      <p:sp>
        <p:nvSpPr>
          <p:cNvPr id="63" name="Text 61"/>
          <p:cNvSpPr/>
          <p:nvPr/>
        </p:nvSpPr>
        <p:spPr>
          <a:xfrm>
            <a:off x="420688" y="6405563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Lecture</a:t>
            </a:r>
            <a:endParaRPr lang="fr-FR" sz="1600" noProof="0" dirty="0"/>
          </a:p>
        </p:txBody>
      </p:sp>
      <p:sp>
        <p:nvSpPr>
          <p:cNvPr id="64" name="Text 62"/>
          <p:cNvSpPr/>
          <p:nvPr/>
        </p:nvSpPr>
        <p:spPr>
          <a:xfrm>
            <a:off x="424656" y="6596063"/>
            <a:ext cx="223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Depuis Kafka</a:t>
            </a:r>
            <a:endParaRPr lang="fr-FR" sz="1600" noProof="0" dirty="0"/>
          </a:p>
        </p:txBody>
      </p:sp>
      <p:sp>
        <p:nvSpPr>
          <p:cNvPr id="65" name="Shape 63"/>
          <p:cNvSpPr/>
          <p:nvPr/>
        </p:nvSpPr>
        <p:spPr>
          <a:xfrm>
            <a:off x="3628926" y="596106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6" name="Text 64"/>
          <p:cNvSpPr/>
          <p:nvPr/>
        </p:nvSpPr>
        <p:spPr>
          <a:xfrm>
            <a:off x="3739307" y="6040438"/>
            <a:ext cx="158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fr-FR" sz="1600" noProof="0" dirty="0"/>
          </a:p>
        </p:txBody>
      </p:sp>
      <p:sp>
        <p:nvSpPr>
          <p:cNvPr id="67" name="Text 65"/>
          <p:cNvSpPr/>
          <p:nvPr/>
        </p:nvSpPr>
        <p:spPr>
          <a:xfrm>
            <a:off x="2697138" y="6405563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Quattrocento Sans" pitchFamily="34" charset="0"/>
              </a:rPr>
              <a:t>S</a:t>
            </a:r>
            <a:r>
              <a:rPr lang="fr-FR" sz="1000" b="1" dirty="0" err="1">
                <a:solidFill>
                  <a:srgbClr val="E0E2E5"/>
                </a:solidFill>
                <a:latin typeface="Quattrocento Sans" pitchFamily="34" charset="0"/>
              </a:rPr>
              <a:t>election</a:t>
            </a:r>
            <a:r>
              <a:rPr lang="fr-FR" sz="1000" b="1" dirty="0">
                <a:solidFill>
                  <a:srgbClr val="E0E2E5"/>
                </a:solidFill>
                <a:latin typeface="Quattrocento Sans" pitchFamily="34" charset="0"/>
              </a:rPr>
              <a:t> de </a:t>
            </a:r>
            <a:r>
              <a:rPr lang="fr-FR" sz="1000" b="1" dirty="0" err="1">
                <a:solidFill>
                  <a:srgbClr val="E0E2E5"/>
                </a:solidFill>
                <a:latin typeface="Quattrocento Sans" pitchFamily="34" charset="0"/>
              </a:rPr>
              <a:t>ticker</a:t>
            </a:r>
            <a:r>
              <a:rPr lang="fr-FR" sz="1000" b="1" dirty="0">
                <a:solidFill>
                  <a:srgbClr val="E0E2E5"/>
                </a:solidFill>
                <a:latin typeface="Quattrocento Sans" pitchFamily="34" charset="0"/>
              </a:rPr>
              <a:t> </a:t>
            </a:r>
            <a:endParaRPr lang="fr-FR" sz="1600" noProof="0" dirty="0"/>
          </a:p>
        </p:txBody>
      </p:sp>
      <p:sp>
        <p:nvSpPr>
          <p:cNvPr id="69" name="Shape 67"/>
          <p:cNvSpPr/>
          <p:nvPr/>
        </p:nvSpPr>
        <p:spPr>
          <a:xfrm>
            <a:off x="5905376" y="596106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70" name="Text 68"/>
          <p:cNvSpPr/>
          <p:nvPr/>
        </p:nvSpPr>
        <p:spPr>
          <a:xfrm>
            <a:off x="6013648" y="6040438"/>
            <a:ext cx="166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fr-FR" sz="1600" noProof="0" dirty="0"/>
          </a:p>
        </p:txBody>
      </p:sp>
      <p:sp>
        <p:nvSpPr>
          <p:cNvPr id="71" name="Text 69"/>
          <p:cNvSpPr/>
          <p:nvPr/>
        </p:nvSpPr>
        <p:spPr>
          <a:xfrm>
            <a:off x="4973588" y="6405563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Nettoyage</a:t>
            </a:r>
            <a:endParaRPr lang="fr-FR" sz="1600" noProof="0" dirty="0"/>
          </a:p>
        </p:txBody>
      </p:sp>
      <p:sp>
        <p:nvSpPr>
          <p:cNvPr id="72" name="Text 70"/>
          <p:cNvSpPr/>
          <p:nvPr/>
        </p:nvSpPr>
        <p:spPr>
          <a:xfrm>
            <a:off x="4977557" y="6596063"/>
            <a:ext cx="223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Remove</a:t>
            </a: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fr-FR" sz="875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nulls</a:t>
            </a:r>
            <a:endParaRPr lang="fr-FR" sz="1600" noProof="0" dirty="0"/>
          </a:p>
        </p:txBody>
      </p:sp>
      <p:sp>
        <p:nvSpPr>
          <p:cNvPr id="73" name="Shape 71"/>
          <p:cNvSpPr/>
          <p:nvPr/>
        </p:nvSpPr>
        <p:spPr>
          <a:xfrm>
            <a:off x="8181826" y="596106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74" name="Text 72"/>
          <p:cNvSpPr/>
          <p:nvPr/>
        </p:nvSpPr>
        <p:spPr>
          <a:xfrm>
            <a:off x="8292207" y="6040438"/>
            <a:ext cx="158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fr-FR" sz="1600" noProof="0" dirty="0"/>
          </a:p>
        </p:txBody>
      </p:sp>
      <p:sp>
        <p:nvSpPr>
          <p:cNvPr id="75" name="Text 73"/>
          <p:cNvSpPr/>
          <p:nvPr/>
        </p:nvSpPr>
        <p:spPr>
          <a:xfrm>
            <a:off x="7250038" y="6405563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Agrégation</a:t>
            </a:r>
            <a:endParaRPr lang="fr-FR" sz="1600" noProof="0" dirty="0"/>
          </a:p>
        </p:txBody>
      </p:sp>
      <p:sp>
        <p:nvSpPr>
          <p:cNvPr id="76" name="Text 74"/>
          <p:cNvSpPr/>
          <p:nvPr/>
        </p:nvSpPr>
        <p:spPr>
          <a:xfrm>
            <a:off x="7254007" y="6596063"/>
            <a:ext cx="223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Fenêtres</a:t>
            </a:r>
            <a:endParaRPr lang="fr-FR" sz="1600" noProof="0" dirty="0"/>
          </a:p>
        </p:txBody>
      </p:sp>
      <p:sp>
        <p:nvSpPr>
          <p:cNvPr id="77" name="Shape 75"/>
          <p:cNvSpPr/>
          <p:nvPr/>
        </p:nvSpPr>
        <p:spPr>
          <a:xfrm>
            <a:off x="10458276" y="596106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78" name="Text 76"/>
          <p:cNvSpPr/>
          <p:nvPr/>
        </p:nvSpPr>
        <p:spPr>
          <a:xfrm>
            <a:off x="10566301" y="6040438"/>
            <a:ext cx="166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fr-FR" sz="1600" noProof="0" dirty="0"/>
          </a:p>
        </p:txBody>
      </p:sp>
      <p:sp>
        <p:nvSpPr>
          <p:cNvPr id="79" name="Text 77"/>
          <p:cNvSpPr/>
          <p:nvPr/>
        </p:nvSpPr>
        <p:spPr>
          <a:xfrm>
            <a:off x="9526488" y="6405563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Stockage</a:t>
            </a:r>
            <a:endParaRPr lang="fr-FR" sz="1600" noProof="0" dirty="0"/>
          </a:p>
        </p:txBody>
      </p:sp>
      <p:sp>
        <p:nvSpPr>
          <p:cNvPr id="80" name="Text 78"/>
          <p:cNvSpPr/>
          <p:nvPr/>
        </p:nvSpPr>
        <p:spPr>
          <a:xfrm>
            <a:off x="9530457" y="6596063"/>
            <a:ext cx="223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MongoDB</a:t>
            </a:r>
            <a:endParaRPr lang="fr-FR" sz="1600" noProof="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469" y="321469"/>
            <a:ext cx="500063" cy="261937"/>
          </a:xfrm>
          <a:custGeom>
            <a:avLst/>
            <a:gdLst/>
            <a:ahLst/>
            <a:cxnLst/>
            <a:rect l="l" t="t" r="r" b="b"/>
            <a:pathLst>
              <a:path w="500063" h="261937">
                <a:moveTo>
                  <a:pt x="31749" y="0"/>
                </a:moveTo>
                <a:lnTo>
                  <a:pt x="468313" y="0"/>
                </a:lnTo>
                <a:cubicBezTo>
                  <a:pt x="485848" y="0"/>
                  <a:pt x="500063" y="14215"/>
                  <a:pt x="500063" y="31749"/>
                </a:cubicBezTo>
                <a:lnTo>
                  <a:pt x="500063" y="230188"/>
                </a:lnTo>
                <a:cubicBezTo>
                  <a:pt x="500063" y="247723"/>
                  <a:pt x="485848" y="261937"/>
                  <a:pt x="468313" y="261938"/>
                </a:cubicBezTo>
                <a:lnTo>
                  <a:pt x="31749" y="261937"/>
                </a:lnTo>
                <a:cubicBezTo>
                  <a:pt x="14215" y="261938"/>
                  <a:pt x="0" y="247723"/>
                  <a:pt x="0" y="230188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452438" y="381000"/>
            <a:ext cx="300881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kern="0" spc="5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NLP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17500" y="714375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0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Analyse des Sentiments avec VADER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17500" y="1190625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Extraction du sentiment financier des </a:t>
            </a:r>
            <a:r>
              <a:rPr lang="fr-FR" sz="125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posts</a:t>
            </a:r>
            <a:r>
              <a:rPr lang="fr-FR" sz="12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fr-FR" sz="1250" noProof="0" dirty="0" err="1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endParaRPr lang="fr-FR" sz="1600" noProof="0" dirty="0"/>
          </a:p>
        </p:txBody>
      </p:sp>
      <p:sp>
        <p:nvSpPr>
          <p:cNvPr id="6" name="Shape 4"/>
          <p:cNvSpPr/>
          <p:nvPr/>
        </p:nvSpPr>
        <p:spPr>
          <a:xfrm>
            <a:off x="408037" y="1543844"/>
            <a:ext cx="6779370" cy="2405062"/>
          </a:xfrm>
          <a:custGeom>
            <a:avLst/>
            <a:gdLst/>
            <a:ahLst/>
            <a:cxnLst/>
            <a:rect l="l" t="t" r="r" b="b"/>
            <a:pathLst>
              <a:path w="6865938" h="3913188">
                <a:moveTo>
                  <a:pt x="95247" y="0"/>
                </a:moveTo>
                <a:lnTo>
                  <a:pt x="6770691" y="0"/>
                </a:lnTo>
                <a:cubicBezTo>
                  <a:pt x="6823294" y="0"/>
                  <a:pt x="6865937" y="42644"/>
                  <a:pt x="6865937" y="95247"/>
                </a:cubicBezTo>
                <a:lnTo>
                  <a:pt x="6865938" y="3817941"/>
                </a:lnTo>
                <a:cubicBezTo>
                  <a:pt x="6865937" y="3870544"/>
                  <a:pt x="6823294" y="3913188"/>
                  <a:pt x="6770691" y="3913188"/>
                </a:cubicBezTo>
                <a:lnTo>
                  <a:pt x="95247" y="3913188"/>
                </a:lnTo>
                <a:cubicBezTo>
                  <a:pt x="42644" y="3913188"/>
                  <a:pt x="0" y="3870544"/>
                  <a:pt x="0" y="3817941"/>
                </a:cubicBezTo>
                <a:lnTo>
                  <a:pt x="0" y="95247"/>
                </a:lnTo>
                <a:cubicBezTo>
                  <a:pt x="0" y="42644"/>
                  <a:pt x="42644" y="0"/>
                  <a:pt x="95247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" name="Shape 5"/>
          <p:cNvSpPr/>
          <p:nvPr/>
        </p:nvSpPr>
        <p:spPr>
          <a:xfrm>
            <a:off x="484187" y="172243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" name="Shape 6"/>
          <p:cNvSpPr/>
          <p:nvPr/>
        </p:nvSpPr>
        <p:spPr>
          <a:xfrm>
            <a:off x="611188" y="1849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9" name="Text 7"/>
          <p:cNvSpPr/>
          <p:nvPr/>
        </p:nvSpPr>
        <p:spPr>
          <a:xfrm>
            <a:off x="1055688" y="1706563"/>
            <a:ext cx="2024062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87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VADER Sentiment</a:t>
            </a:r>
            <a:endParaRPr lang="fr-FR" sz="1600" noProof="0" dirty="0"/>
          </a:p>
        </p:txBody>
      </p:sp>
      <p:sp>
        <p:nvSpPr>
          <p:cNvPr id="10" name="Text 8"/>
          <p:cNvSpPr/>
          <p:nvPr/>
        </p:nvSpPr>
        <p:spPr>
          <a:xfrm>
            <a:off x="1055688" y="1992313"/>
            <a:ext cx="1968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Valence </a:t>
            </a: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Aware</a:t>
            </a: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</a:t>
            </a: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Dictionary</a:t>
            </a:r>
            <a:endParaRPr lang="fr-FR" sz="1600" noProof="0" dirty="0"/>
          </a:p>
        </p:txBody>
      </p:sp>
      <p:sp>
        <p:nvSpPr>
          <p:cNvPr id="11" name="Shape 9"/>
          <p:cNvSpPr/>
          <p:nvPr/>
        </p:nvSpPr>
        <p:spPr>
          <a:xfrm>
            <a:off x="488156" y="2282031"/>
            <a:ext cx="6532563" cy="1214438"/>
          </a:xfrm>
          <a:custGeom>
            <a:avLst/>
            <a:gdLst/>
            <a:ahLst/>
            <a:cxnLst/>
            <a:rect l="l" t="t" r="r" b="b"/>
            <a:pathLst>
              <a:path w="6532563" h="1214438">
                <a:moveTo>
                  <a:pt x="63503" y="0"/>
                </a:moveTo>
                <a:lnTo>
                  <a:pt x="6469060" y="0"/>
                </a:lnTo>
                <a:cubicBezTo>
                  <a:pt x="6504131" y="0"/>
                  <a:pt x="6532563" y="28431"/>
                  <a:pt x="6532563" y="63503"/>
                </a:cubicBezTo>
                <a:lnTo>
                  <a:pt x="6532563" y="1150935"/>
                </a:lnTo>
                <a:cubicBezTo>
                  <a:pt x="6532563" y="1186006"/>
                  <a:pt x="6504131" y="1214438"/>
                  <a:pt x="6469060" y="1214437"/>
                </a:cubicBezTo>
                <a:lnTo>
                  <a:pt x="63503" y="1214438"/>
                </a:lnTo>
                <a:cubicBezTo>
                  <a:pt x="28431" y="1214437"/>
                  <a:pt x="0" y="1186006"/>
                  <a:pt x="0" y="1150935"/>
                </a:cubicBezTo>
                <a:lnTo>
                  <a:pt x="0" y="63503"/>
                </a:lnTo>
                <a:cubicBezTo>
                  <a:pt x="0" y="28455"/>
                  <a:pt x="28455" y="0"/>
                  <a:pt x="635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Shape 10"/>
          <p:cNvSpPr/>
          <p:nvPr/>
        </p:nvSpPr>
        <p:spPr>
          <a:xfrm>
            <a:off x="598289" y="2420938"/>
            <a:ext cx="160734" cy="142875"/>
          </a:xfrm>
          <a:custGeom>
            <a:avLst/>
            <a:gdLst/>
            <a:ahLst/>
            <a:cxnLst/>
            <a:rect l="l" t="t" r="r" b="b"/>
            <a:pathLst>
              <a:path w="160734" h="142875">
                <a:moveTo>
                  <a:pt x="86367" y="-5274"/>
                </a:moveTo>
                <a:cubicBezTo>
                  <a:pt x="85223" y="-7507"/>
                  <a:pt x="82907" y="-8930"/>
                  <a:pt x="80395" y="-8930"/>
                </a:cubicBezTo>
                <a:cubicBezTo>
                  <a:pt x="77884" y="-8930"/>
                  <a:pt x="75567" y="-7507"/>
                  <a:pt x="74423" y="-5274"/>
                </a:cubicBezTo>
                <a:lnTo>
                  <a:pt x="53885" y="34965"/>
                </a:lnTo>
                <a:lnTo>
                  <a:pt x="9265" y="42053"/>
                </a:lnTo>
                <a:cubicBezTo>
                  <a:pt x="6781" y="42444"/>
                  <a:pt x="4716" y="44202"/>
                  <a:pt x="3935" y="46602"/>
                </a:cubicBezTo>
                <a:cubicBezTo>
                  <a:pt x="3153" y="49002"/>
                  <a:pt x="3795" y="51625"/>
                  <a:pt x="5553" y="53411"/>
                </a:cubicBezTo>
                <a:lnTo>
                  <a:pt x="37477" y="85362"/>
                </a:lnTo>
                <a:lnTo>
                  <a:pt x="30445" y="129983"/>
                </a:lnTo>
                <a:cubicBezTo>
                  <a:pt x="30054" y="132466"/>
                  <a:pt x="31086" y="134978"/>
                  <a:pt x="33124" y="136457"/>
                </a:cubicBezTo>
                <a:cubicBezTo>
                  <a:pt x="35161" y="137936"/>
                  <a:pt x="37840" y="138159"/>
                  <a:pt x="40100" y="137015"/>
                </a:cubicBezTo>
                <a:lnTo>
                  <a:pt x="80395" y="116532"/>
                </a:lnTo>
                <a:lnTo>
                  <a:pt x="120662" y="137015"/>
                </a:lnTo>
                <a:cubicBezTo>
                  <a:pt x="122895" y="138159"/>
                  <a:pt x="125602" y="137936"/>
                  <a:pt x="127639" y="136457"/>
                </a:cubicBezTo>
                <a:cubicBezTo>
                  <a:pt x="129676" y="134978"/>
                  <a:pt x="130708" y="132494"/>
                  <a:pt x="130318" y="129983"/>
                </a:cubicBezTo>
                <a:lnTo>
                  <a:pt x="123258" y="85362"/>
                </a:lnTo>
                <a:lnTo>
                  <a:pt x="155181" y="53411"/>
                </a:lnTo>
                <a:cubicBezTo>
                  <a:pt x="156967" y="51625"/>
                  <a:pt x="157581" y="49002"/>
                  <a:pt x="156800" y="46602"/>
                </a:cubicBezTo>
                <a:cubicBezTo>
                  <a:pt x="156018" y="44202"/>
                  <a:pt x="153981" y="42444"/>
                  <a:pt x="151470" y="42053"/>
                </a:cubicBezTo>
                <a:lnTo>
                  <a:pt x="106877" y="34965"/>
                </a:lnTo>
                <a:lnTo>
                  <a:pt x="86367" y="-5274"/>
                </a:ln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3" name="Text 11"/>
          <p:cNvSpPr/>
          <p:nvPr/>
        </p:nvSpPr>
        <p:spPr>
          <a:xfrm>
            <a:off x="769938" y="2381250"/>
            <a:ext cx="6223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Pourquoi VADER ?</a:t>
            </a:r>
            <a:endParaRPr lang="fr-FR" sz="1600" noProof="0" dirty="0"/>
          </a:p>
        </p:txBody>
      </p:sp>
      <p:sp>
        <p:nvSpPr>
          <p:cNvPr id="14" name="Text 12"/>
          <p:cNvSpPr/>
          <p:nvPr/>
        </p:nvSpPr>
        <p:spPr>
          <a:xfrm>
            <a:off x="587375" y="269875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15" name="Text 13"/>
          <p:cNvSpPr/>
          <p:nvPr/>
        </p:nvSpPr>
        <p:spPr>
          <a:xfrm>
            <a:off x="741412" y="2667000"/>
            <a:ext cx="1778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Règles lexicales: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Pas de training</a:t>
            </a:r>
            <a:endParaRPr lang="fr-FR" sz="1600" noProof="0" dirty="0"/>
          </a:p>
        </p:txBody>
      </p:sp>
      <p:sp>
        <p:nvSpPr>
          <p:cNvPr id="16" name="Text 14"/>
          <p:cNvSpPr/>
          <p:nvPr/>
        </p:nvSpPr>
        <p:spPr>
          <a:xfrm>
            <a:off x="587375" y="295275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17" name="Text 15"/>
          <p:cNvSpPr/>
          <p:nvPr/>
        </p:nvSpPr>
        <p:spPr>
          <a:xfrm>
            <a:off x="741412" y="2921000"/>
            <a:ext cx="1587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Langage social: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Emoji, CAPS</a:t>
            </a:r>
            <a:endParaRPr lang="fr-FR" sz="1600" noProof="0" dirty="0"/>
          </a:p>
        </p:txBody>
      </p:sp>
      <p:sp>
        <p:nvSpPr>
          <p:cNvPr id="18" name="Text 16"/>
          <p:cNvSpPr/>
          <p:nvPr/>
        </p:nvSpPr>
        <p:spPr>
          <a:xfrm>
            <a:off x="587375" y="3206750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19" name="Text 17"/>
          <p:cNvSpPr/>
          <p:nvPr/>
        </p:nvSpPr>
        <p:spPr>
          <a:xfrm>
            <a:off x="741412" y="3175000"/>
            <a:ext cx="1420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Rapide: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Analyse en &lt; 1ms</a:t>
            </a:r>
            <a:endParaRPr lang="fr-FR" sz="1600" noProof="0" dirty="0"/>
          </a:p>
        </p:txBody>
      </p:sp>
      <p:sp>
        <p:nvSpPr>
          <p:cNvPr id="50" name="Shape 48"/>
          <p:cNvSpPr/>
          <p:nvPr/>
        </p:nvSpPr>
        <p:spPr>
          <a:xfrm>
            <a:off x="7520781" y="2218532"/>
            <a:ext cx="4516438" cy="1436688"/>
          </a:xfrm>
          <a:custGeom>
            <a:avLst/>
            <a:gdLst/>
            <a:ahLst/>
            <a:cxnLst/>
            <a:rect l="l" t="t" r="r" b="b"/>
            <a:pathLst>
              <a:path w="4516438" h="1436688">
                <a:moveTo>
                  <a:pt x="95252" y="0"/>
                </a:moveTo>
                <a:lnTo>
                  <a:pt x="4421185" y="0"/>
                </a:lnTo>
                <a:cubicBezTo>
                  <a:pt x="4473792" y="0"/>
                  <a:pt x="4516438" y="42646"/>
                  <a:pt x="4516438" y="95252"/>
                </a:cubicBezTo>
                <a:lnTo>
                  <a:pt x="4516438" y="1341435"/>
                </a:lnTo>
                <a:cubicBezTo>
                  <a:pt x="4516438" y="1394042"/>
                  <a:pt x="4473792" y="1436687"/>
                  <a:pt x="4421185" y="1436688"/>
                </a:cubicBezTo>
                <a:lnTo>
                  <a:pt x="95252" y="1436688"/>
                </a:lnTo>
                <a:cubicBezTo>
                  <a:pt x="42646" y="1436688"/>
                  <a:pt x="0" y="1394042"/>
                  <a:pt x="0" y="1341435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E0E2E5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51" name="Shape 49"/>
          <p:cNvSpPr/>
          <p:nvPr/>
        </p:nvSpPr>
        <p:spPr>
          <a:xfrm>
            <a:off x="7703344" y="2413001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2089" y="1612"/>
                </a:moveTo>
                <a:cubicBezTo>
                  <a:pt x="76708" y="-527"/>
                  <a:pt x="82042" y="-527"/>
                  <a:pt x="86661" y="1612"/>
                </a:cubicBezTo>
                <a:lnTo>
                  <a:pt x="154440" y="32928"/>
                </a:lnTo>
                <a:cubicBezTo>
                  <a:pt x="157076" y="34137"/>
                  <a:pt x="158750" y="36773"/>
                  <a:pt x="158750" y="39688"/>
                </a:cubicBezTo>
                <a:cubicBezTo>
                  <a:pt x="158750" y="42602"/>
                  <a:pt x="157076" y="45238"/>
                  <a:pt x="154440" y="46447"/>
                </a:cubicBezTo>
                <a:lnTo>
                  <a:pt x="86661" y="77763"/>
                </a:lnTo>
                <a:cubicBezTo>
                  <a:pt x="82042" y="79902"/>
                  <a:pt x="76708" y="79902"/>
                  <a:pt x="72089" y="77763"/>
                </a:cubicBezTo>
                <a:lnTo>
                  <a:pt x="4310" y="46447"/>
                </a:lnTo>
                <a:cubicBezTo>
                  <a:pt x="1674" y="45207"/>
                  <a:pt x="0" y="42571"/>
                  <a:pt x="0" y="39688"/>
                </a:cubicBezTo>
                <a:cubicBezTo>
                  <a:pt x="0" y="36804"/>
                  <a:pt x="1674" y="34137"/>
                  <a:pt x="4310" y="32928"/>
                </a:cubicBezTo>
                <a:lnTo>
                  <a:pt x="72089" y="1612"/>
                </a:lnTo>
                <a:close/>
                <a:moveTo>
                  <a:pt x="14914" y="67717"/>
                </a:moveTo>
                <a:lnTo>
                  <a:pt x="65856" y="91250"/>
                </a:lnTo>
                <a:cubicBezTo>
                  <a:pt x="74445" y="95219"/>
                  <a:pt x="84336" y="95219"/>
                  <a:pt x="92925" y="91250"/>
                </a:cubicBezTo>
                <a:lnTo>
                  <a:pt x="143867" y="67717"/>
                </a:lnTo>
                <a:lnTo>
                  <a:pt x="154440" y="72616"/>
                </a:lnTo>
                <a:cubicBezTo>
                  <a:pt x="157076" y="73825"/>
                  <a:pt x="158750" y="76460"/>
                  <a:pt x="158750" y="79375"/>
                </a:cubicBezTo>
                <a:cubicBezTo>
                  <a:pt x="158750" y="82290"/>
                  <a:pt x="157076" y="84925"/>
                  <a:pt x="154440" y="86134"/>
                </a:cubicBezTo>
                <a:lnTo>
                  <a:pt x="86661" y="117450"/>
                </a:lnTo>
                <a:cubicBezTo>
                  <a:pt x="82042" y="119590"/>
                  <a:pt x="76708" y="119590"/>
                  <a:pt x="72089" y="117450"/>
                </a:cubicBezTo>
                <a:lnTo>
                  <a:pt x="4310" y="86134"/>
                </a:lnTo>
                <a:cubicBezTo>
                  <a:pt x="1674" y="84894"/>
                  <a:pt x="0" y="82259"/>
                  <a:pt x="0" y="79375"/>
                </a:cubicBezTo>
                <a:cubicBezTo>
                  <a:pt x="0" y="76491"/>
                  <a:pt x="1674" y="73825"/>
                  <a:pt x="4310" y="72616"/>
                </a:cubicBezTo>
                <a:lnTo>
                  <a:pt x="14883" y="67717"/>
                </a:lnTo>
                <a:close/>
                <a:moveTo>
                  <a:pt x="4310" y="112303"/>
                </a:moveTo>
                <a:lnTo>
                  <a:pt x="14883" y="107404"/>
                </a:lnTo>
                <a:lnTo>
                  <a:pt x="65825" y="130938"/>
                </a:lnTo>
                <a:cubicBezTo>
                  <a:pt x="74414" y="134906"/>
                  <a:pt x="84305" y="134906"/>
                  <a:pt x="92894" y="130938"/>
                </a:cubicBezTo>
                <a:lnTo>
                  <a:pt x="143836" y="107404"/>
                </a:lnTo>
                <a:lnTo>
                  <a:pt x="154409" y="112303"/>
                </a:lnTo>
                <a:cubicBezTo>
                  <a:pt x="157045" y="113512"/>
                  <a:pt x="158719" y="116148"/>
                  <a:pt x="158719" y="119062"/>
                </a:cubicBezTo>
                <a:cubicBezTo>
                  <a:pt x="158719" y="121977"/>
                  <a:pt x="157045" y="124613"/>
                  <a:pt x="154409" y="125822"/>
                </a:cubicBezTo>
                <a:lnTo>
                  <a:pt x="86630" y="157138"/>
                </a:lnTo>
                <a:cubicBezTo>
                  <a:pt x="82010" y="159277"/>
                  <a:pt x="76677" y="159277"/>
                  <a:pt x="72058" y="157138"/>
                </a:cubicBezTo>
                <a:lnTo>
                  <a:pt x="4310" y="125822"/>
                </a:lnTo>
                <a:cubicBezTo>
                  <a:pt x="1674" y="124582"/>
                  <a:pt x="0" y="121946"/>
                  <a:pt x="0" y="119062"/>
                </a:cubicBezTo>
                <a:cubicBezTo>
                  <a:pt x="0" y="116179"/>
                  <a:pt x="1674" y="113512"/>
                  <a:pt x="4310" y="112303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2" name="Text 50"/>
          <p:cNvSpPr/>
          <p:nvPr/>
        </p:nvSpPr>
        <p:spPr>
          <a:xfrm>
            <a:off x="7881937" y="2381250"/>
            <a:ext cx="4071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Features</a:t>
            </a:r>
            <a:r>
              <a:rPr lang="fr-FR" sz="125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Agrégées</a:t>
            </a:r>
            <a:endParaRPr lang="fr-FR" sz="1600" noProof="0" dirty="0"/>
          </a:p>
        </p:txBody>
      </p:sp>
      <p:sp>
        <p:nvSpPr>
          <p:cNvPr id="53" name="Text 51"/>
          <p:cNvSpPr/>
          <p:nvPr/>
        </p:nvSpPr>
        <p:spPr>
          <a:xfrm>
            <a:off x="7683500" y="2730501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54" name="Text 52"/>
          <p:cNvSpPr/>
          <p:nvPr/>
        </p:nvSpPr>
        <p:spPr>
          <a:xfrm>
            <a:off x="7837537" y="2698751"/>
            <a:ext cx="187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moyen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(fenêtre 5 min)</a:t>
            </a:r>
            <a:endParaRPr lang="fr-FR" sz="1600" noProof="0" dirty="0"/>
          </a:p>
        </p:txBody>
      </p:sp>
      <p:sp>
        <p:nvSpPr>
          <p:cNvPr id="55" name="Text 53"/>
          <p:cNvSpPr/>
          <p:nvPr/>
        </p:nvSpPr>
        <p:spPr>
          <a:xfrm>
            <a:off x="7683500" y="3016251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56" name="Text 54"/>
          <p:cNvSpPr/>
          <p:nvPr/>
        </p:nvSpPr>
        <p:spPr>
          <a:xfrm>
            <a:off x="7837537" y="2984501"/>
            <a:ext cx="1365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Ratio Pos/</a:t>
            </a:r>
            <a:r>
              <a:rPr lang="fr-FR" sz="1000" b="1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(volume)</a:t>
            </a:r>
            <a:endParaRPr lang="fr-FR" sz="1600" noProof="0" dirty="0"/>
          </a:p>
        </p:txBody>
      </p:sp>
      <p:sp>
        <p:nvSpPr>
          <p:cNvPr id="57" name="Text 55"/>
          <p:cNvSpPr/>
          <p:nvPr/>
        </p:nvSpPr>
        <p:spPr>
          <a:xfrm>
            <a:off x="7683500" y="3302001"/>
            <a:ext cx="119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58" name="Text 56"/>
          <p:cNvSpPr/>
          <p:nvPr/>
        </p:nvSpPr>
        <p:spPr>
          <a:xfrm>
            <a:off x="7837537" y="3270251"/>
            <a:ext cx="1238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Volatilité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(écart-type)</a:t>
            </a:r>
            <a:endParaRPr lang="fr-FR" sz="1600" noProof="0" dirty="0"/>
          </a:p>
        </p:txBody>
      </p:sp>
      <p:sp>
        <p:nvSpPr>
          <p:cNvPr id="59" name="Shape 57"/>
          <p:cNvSpPr/>
          <p:nvPr/>
        </p:nvSpPr>
        <p:spPr>
          <a:xfrm>
            <a:off x="404812" y="4472781"/>
            <a:ext cx="11549063" cy="1119188"/>
          </a:xfrm>
          <a:custGeom>
            <a:avLst/>
            <a:gdLst/>
            <a:ahLst/>
            <a:cxnLst/>
            <a:rect l="l" t="t" r="r" b="b"/>
            <a:pathLst>
              <a:path w="11549063" h="1119188">
                <a:moveTo>
                  <a:pt x="95254" y="0"/>
                </a:moveTo>
                <a:lnTo>
                  <a:pt x="11453808" y="0"/>
                </a:lnTo>
                <a:cubicBezTo>
                  <a:pt x="11506416" y="0"/>
                  <a:pt x="11549063" y="42647"/>
                  <a:pt x="11549063" y="95254"/>
                </a:cubicBezTo>
                <a:lnTo>
                  <a:pt x="11549063" y="1023933"/>
                </a:lnTo>
                <a:cubicBezTo>
                  <a:pt x="11549063" y="1076541"/>
                  <a:pt x="11506416" y="1119188"/>
                  <a:pt x="11453808" y="1119188"/>
                </a:cubicBezTo>
                <a:lnTo>
                  <a:pt x="95254" y="1119188"/>
                </a:lnTo>
                <a:cubicBezTo>
                  <a:pt x="42647" y="1119188"/>
                  <a:pt x="0" y="1076541"/>
                  <a:pt x="0" y="1023933"/>
                </a:cubicBezTo>
                <a:lnTo>
                  <a:pt x="0" y="95254"/>
                </a:lnTo>
                <a:cubicBezTo>
                  <a:pt x="0" y="42682"/>
                  <a:pt x="42682" y="0"/>
                  <a:pt x="9525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A896">
                  <a:alpha val="20000"/>
                </a:srgbClr>
              </a:gs>
              <a:gs pos="100000">
                <a:srgbClr val="00A896">
                  <a:alpha val="5000"/>
                </a:srgbClr>
              </a:gs>
            </a:gsLst>
            <a:lin ang="0" scaled="1"/>
          </a:gra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60" name="Shape 58"/>
          <p:cNvSpPr/>
          <p:nvPr/>
        </p:nvSpPr>
        <p:spPr>
          <a:xfrm>
            <a:off x="545702" y="4635500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111869" y="372"/>
                </a:moveTo>
                <a:cubicBezTo>
                  <a:pt x="106598" y="-1147"/>
                  <a:pt x="101110" y="1922"/>
                  <a:pt x="99591" y="7193"/>
                </a:cubicBezTo>
                <a:lnTo>
                  <a:pt x="59903" y="146100"/>
                </a:lnTo>
                <a:cubicBezTo>
                  <a:pt x="58384" y="151371"/>
                  <a:pt x="61454" y="156859"/>
                  <a:pt x="66725" y="158378"/>
                </a:cubicBezTo>
                <a:cubicBezTo>
                  <a:pt x="71996" y="159897"/>
                  <a:pt x="77484" y="156828"/>
                  <a:pt x="79003" y="151557"/>
                </a:cubicBezTo>
                <a:lnTo>
                  <a:pt x="118690" y="12650"/>
                </a:lnTo>
                <a:cubicBezTo>
                  <a:pt x="120210" y="7379"/>
                  <a:pt x="117140" y="1891"/>
                  <a:pt x="111869" y="372"/>
                </a:cubicBezTo>
                <a:close/>
                <a:moveTo>
                  <a:pt x="131899" y="42571"/>
                </a:moveTo>
                <a:cubicBezTo>
                  <a:pt x="128023" y="46447"/>
                  <a:pt x="128023" y="52741"/>
                  <a:pt x="131899" y="56617"/>
                </a:cubicBezTo>
                <a:lnTo>
                  <a:pt x="154657" y="79375"/>
                </a:lnTo>
                <a:lnTo>
                  <a:pt x="131899" y="102133"/>
                </a:lnTo>
                <a:cubicBezTo>
                  <a:pt x="128023" y="106009"/>
                  <a:pt x="128023" y="112303"/>
                  <a:pt x="131899" y="116179"/>
                </a:cubicBezTo>
                <a:cubicBezTo>
                  <a:pt x="135775" y="120055"/>
                  <a:pt x="142069" y="120055"/>
                  <a:pt x="145945" y="116179"/>
                </a:cubicBezTo>
                <a:lnTo>
                  <a:pt x="175710" y="86413"/>
                </a:lnTo>
                <a:cubicBezTo>
                  <a:pt x="179586" y="82538"/>
                  <a:pt x="179586" y="76243"/>
                  <a:pt x="175710" y="72368"/>
                </a:cubicBezTo>
                <a:lnTo>
                  <a:pt x="145945" y="42602"/>
                </a:lnTo>
                <a:cubicBezTo>
                  <a:pt x="142069" y="38726"/>
                  <a:pt x="135775" y="38726"/>
                  <a:pt x="131899" y="42602"/>
                </a:cubicBezTo>
                <a:close/>
                <a:moveTo>
                  <a:pt x="46726" y="42571"/>
                </a:moveTo>
                <a:cubicBezTo>
                  <a:pt x="42850" y="38695"/>
                  <a:pt x="36556" y="38695"/>
                  <a:pt x="32680" y="42571"/>
                </a:cubicBezTo>
                <a:lnTo>
                  <a:pt x="2915" y="72337"/>
                </a:lnTo>
                <a:cubicBezTo>
                  <a:pt x="-961" y="76212"/>
                  <a:pt x="-961" y="82507"/>
                  <a:pt x="2915" y="86382"/>
                </a:cubicBezTo>
                <a:lnTo>
                  <a:pt x="32680" y="116148"/>
                </a:lnTo>
                <a:cubicBezTo>
                  <a:pt x="36556" y="120024"/>
                  <a:pt x="42850" y="120024"/>
                  <a:pt x="46726" y="116148"/>
                </a:cubicBezTo>
                <a:cubicBezTo>
                  <a:pt x="50602" y="112272"/>
                  <a:pt x="50602" y="105978"/>
                  <a:pt x="46726" y="102102"/>
                </a:cubicBezTo>
                <a:lnTo>
                  <a:pt x="23968" y="79375"/>
                </a:lnTo>
                <a:lnTo>
                  <a:pt x="46695" y="56617"/>
                </a:lnTo>
                <a:cubicBezTo>
                  <a:pt x="50571" y="52741"/>
                  <a:pt x="50571" y="46447"/>
                  <a:pt x="46695" y="42571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1" name="Text 59"/>
          <p:cNvSpPr/>
          <p:nvPr/>
        </p:nvSpPr>
        <p:spPr>
          <a:xfrm>
            <a:off x="734218" y="4603750"/>
            <a:ext cx="11168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Exemple d'Analyse</a:t>
            </a:r>
            <a:endParaRPr lang="fr-FR" sz="1600" noProof="0" dirty="0"/>
          </a:p>
        </p:txBody>
      </p:sp>
      <p:sp>
        <p:nvSpPr>
          <p:cNvPr id="62" name="Shape 60"/>
          <p:cNvSpPr/>
          <p:nvPr/>
        </p:nvSpPr>
        <p:spPr>
          <a:xfrm>
            <a:off x="535781" y="4889500"/>
            <a:ext cx="3675063" cy="571500"/>
          </a:xfrm>
          <a:custGeom>
            <a:avLst/>
            <a:gdLst/>
            <a:ahLst/>
            <a:cxnLst/>
            <a:rect l="l" t="t" r="r" b="b"/>
            <a:pathLst>
              <a:path w="3675063" h="571500">
                <a:moveTo>
                  <a:pt x="63499" y="0"/>
                </a:moveTo>
                <a:lnTo>
                  <a:pt x="3611563" y="0"/>
                </a:lnTo>
                <a:cubicBezTo>
                  <a:pt x="3646633" y="0"/>
                  <a:pt x="3675063" y="28430"/>
                  <a:pt x="3675063" y="63499"/>
                </a:cubicBezTo>
                <a:lnTo>
                  <a:pt x="3675063" y="508001"/>
                </a:lnTo>
                <a:cubicBezTo>
                  <a:pt x="3675063" y="543070"/>
                  <a:pt x="3646633" y="571500"/>
                  <a:pt x="3611563" y="571500"/>
                </a:cubicBezTo>
                <a:lnTo>
                  <a:pt x="63499" y="571500"/>
                </a:lnTo>
                <a:cubicBezTo>
                  <a:pt x="28430" y="571500"/>
                  <a:pt x="0" y="543070"/>
                  <a:pt x="0" y="50800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3" name="Text 61"/>
          <p:cNvSpPr/>
          <p:nvPr/>
        </p:nvSpPr>
        <p:spPr>
          <a:xfrm>
            <a:off x="631031" y="4984750"/>
            <a:ext cx="3540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 </a:t>
            </a:r>
            <a:r>
              <a:rPr lang="fr-FR" sz="875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endParaRPr lang="fr-FR" sz="1600" noProof="0" dirty="0"/>
          </a:p>
        </p:txBody>
      </p:sp>
      <p:sp>
        <p:nvSpPr>
          <p:cNvPr id="64" name="Text 62"/>
          <p:cNvSpPr/>
          <p:nvPr/>
        </p:nvSpPr>
        <p:spPr>
          <a:xfrm>
            <a:off x="631031" y="5175250"/>
            <a:ext cx="354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"$GME to the </a:t>
            </a:r>
            <a:r>
              <a:rPr lang="fr-FR" sz="1000" noProof="0" dirty="0" err="1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moon</a:t>
            </a:r>
            <a:r>
              <a:rPr lang="fr-FR" sz="1000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! 🚀🚀 HODL!"</a:t>
            </a:r>
            <a:endParaRPr lang="fr-FR" sz="1600" noProof="0" dirty="0"/>
          </a:p>
        </p:txBody>
      </p:sp>
      <p:sp>
        <p:nvSpPr>
          <p:cNvPr id="65" name="Shape 63"/>
          <p:cNvSpPr/>
          <p:nvPr/>
        </p:nvSpPr>
        <p:spPr>
          <a:xfrm>
            <a:off x="4340447" y="4889500"/>
            <a:ext cx="3675063" cy="571500"/>
          </a:xfrm>
          <a:custGeom>
            <a:avLst/>
            <a:gdLst/>
            <a:ahLst/>
            <a:cxnLst/>
            <a:rect l="l" t="t" r="r" b="b"/>
            <a:pathLst>
              <a:path w="3675063" h="571500">
                <a:moveTo>
                  <a:pt x="63499" y="0"/>
                </a:moveTo>
                <a:lnTo>
                  <a:pt x="3611563" y="0"/>
                </a:lnTo>
                <a:cubicBezTo>
                  <a:pt x="3646633" y="0"/>
                  <a:pt x="3675063" y="28430"/>
                  <a:pt x="3675063" y="63499"/>
                </a:cubicBezTo>
                <a:lnTo>
                  <a:pt x="3675063" y="508001"/>
                </a:lnTo>
                <a:cubicBezTo>
                  <a:pt x="3675063" y="543070"/>
                  <a:pt x="3646633" y="571500"/>
                  <a:pt x="3611563" y="571500"/>
                </a:cubicBezTo>
                <a:lnTo>
                  <a:pt x="63499" y="571500"/>
                </a:lnTo>
                <a:cubicBezTo>
                  <a:pt x="28430" y="571500"/>
                  <a:pt x="0" y="543070"/>
                  <a:pt x="0" y="50800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6" name="Text 64"/>
          <p:cNvSpPr/>
          <p:nvPr/>
        </p:nvSpPr>
        <p:spPr>
          <a:xfrm>
            <a:off x="4435697" y="4984750"/>
            <a:ext cx="3540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Scores VADER</a:t>
            </a:r>
            <a:endParaRPr lang="fr-FR" sz="1600" noProof="0" dirty="0"/>
          </a:p>
        </p:txBody>
      </p:sp>
      <p:sp>
        <p:nvSpPr>
          <p:cNvPr id="67" name="Text 65"/>
          <p:cNvSpPr/>
          <p:nvPr/>
        </p:nvSpPr>
        <p:spPr>
          <a:xfrm>
            <a:off x="4435697" y="5175250"/>
            <a:ext cx="3540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Pos: 0.42, </a:t>
            </a:r>
            <a:r>
              <a:rPr lang="fr-FR" sz="875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Neu</a:t>
            </a:r>
            <a:r>
              <a:rPr lang="fr-FR" sz="875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: 0.32, </a:t>
            </a:r>
            <a:r>
              <a:rPr lang="fr-FR" sz="875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Neg</a:t>
            </a:r>
            <a:r>
              <a:rPr lang="fr-FR" sz="875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: 0.26, Compound: </a:t>
            </a:r>
            <a:r>
              <a:rPr lang="fr-FR" sz="875" b="1" noProof="0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+0.80</a:t>
            </a:r>
            <a:endParaRPr lang="fr-FR" sz="1600" noProof="0" dirty="0"/>
          </a:p>
        </p:txBody>
      </p:sp>
      <p:sp>
        <p:nvSpPr>
          <p:cNvPr id="68" name="Shape 66"/>
          <p:cNvSpPr/>
          <p:nvPr/>
        </p:nvSpPr>
        <p:spPr>
          <a:xfrm>
            <a:off x="8145114" y="4889500"/>
            <a:ext cx="3675063" cy="571500"/>
          </a:xfrm>
          <a:custGeom>
            <a:avLst/>
            <a:gdLst/>
            <a:ahLst/>
            <a:cxnLst/>
            <a:rect l="l" t="t" r="r" b="b"/>
            <a:pathLst>
              <a:path w="3675063" h="571500">
                <a:moveTo>
                  <a:pt x="63499" y="0"/>
                </a:moveTo>
                <a:lnTo>
                  <a:pt x="3611563" y="0"/>
                </a:lnTo>
                <a:cubicBezTo>
                  <a:pt x="3646633" y="0"/>
                  <a:pt x="3675063" y="28430"/>
                  <a:pt x="3675063" y="63499"/>
                </a:cubicBezTo>
                <a:lnTo>
                  <a:pt x="3675063" y="508001"/>
                </a:lnTo>
                <a:cubicBezTo>
                  <a:pt x="3675063" y="543070"/>
                  <a:pt x="3646633" y="571500"/>
                  <a:pt x="3611563" y="571500"/>
                </a:cubicBezTo>
                <a:lnTo>
                  <a:pt x="63499" y="571500"/>
                </a:lnTo>
                <a:cubicBezTo>
                  <a:pt x="28430" y="571500"/>
                  <a:pt x="0" y="543070"/>
                  <a:pt x="0" y="50800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9" name="Text 67"/>
          <p:cNvSpPr/>
          <p:nvPr/>
        </p:nvSpPr>
        <p:spPr>
          <a:xfrm>
            <a:off x="8240364" y="4984750"/>
            <a:ext cx="3540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Interprétation</a:t>
            </a:r>
            <a:endParaRPr lang="fr-FR" sz="1600" noProof="0" dirty="0"/>
          </a:p>
        </p:txBody>
      </p:sp>
      <p:sp>
        <p:nvSpPr>
          <p:cNvPr id="70" name="Text 68"/>
          <p:cNvSpPr/>
          <p:nvPr/>
        </p:nvSpPr>
        <p:spPr>
          <a:xfrm>
            <a:off x="8240364" y="5175250"/>
            <a:ext cx="3540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</a:t>
            </a:r>
            <a:r>
              <a:rPr lang="fr-FR" sz="875" b="1" noProof="0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très positif</a:t>
            </a:r>
            <a:r>
              <a:rPr lang="fr-FR" sz="875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r>
              <a:rPr lang="fr-FR" sz="875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bullish</a:t>
            </a:r>
            <a:r>
              <a:rPr lang="fr-FR" sz="875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signal</a:t>
            </a:r>
            <a:endParaRPr lang="fr-FR" sz="1600" noProof="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5235" y="355235"/>
            <a:ext cx="1877042" cy="289450"/>
          </a:xfrm>
          <a:custGeom>
            <a:avLst/>
            <a:gdLst/>
            <a:ahLst/>
            <a:cxnLst/>
            <a:rect l="l" t="t" r="r" b="b"/>
            <a:pathLst>
              <a:path w="1877042" h="289450">
                <a:moveTo>
                  <a:pt x="35084" y="0"/>
                </a:moveTo>
                <a:lnTo>
                  <a:pt x="1841957" y="0"/>
                </a:lnTo>
                <a:cubicBezTo>
                  <a:pt x="1861334" y="0"/>
                  <a:pt x="1877042" y="15708"/>
                  <a:pt x="1877042" y="35084"/>
                </a:cubicBezTo>
                <a:lnTo>
                  <a:pt x="1877042" y="254366"/>
                </a:lnTo>
                <a:cubicBezTo>
                  <a:pt x="1877042" y="273743"/>
                  <a:pt x="1861334" y="289450"/>
                  <a:pt x="1841957" y="289450"/>
                </a:cubicBezTo>
                <a:lnTo>
                  <a:pt x="35084" y="289450"/>
                </a:lnTo>
                <a:cubicBezTo>
                  <a:pt x="15708" y="289450"/>
                  <a:pt x="0" y="273743"/>
                  <a:pt x="0" y="254366"/>
                </a:cubicBezTo>
                <a:lnTo>
                  <a:pt x="0" y="35084"/>
                </a:lnTo>
                <a:cubicBezTo>
                  <a:pt x="0" y="15708"/>
                  <a:pt x="15708" y="0"/>
                  <a:pt x="35084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499960" y="421019"/>
            <a:ext cx="1661736" cy="1578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105" b="1" kern="0" spc="55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ENGINEERING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50849" y="789410"/>
            <a:ext cx="11700812" cy="421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31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Ingénierie des Fonctionnalités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50849" y="1315683"/>
            <a:ext cx="11578014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381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Combinaison de signaux de marché et sentiment social</a:t>
            </a:r>
            <a:endParaRPr lang="fr-FR" sz="1600" noProof="0" dirty="0"/>
          </a:p>
        </p:txBody>
      </p:sp>
      <p:sp>
        <p:nvSpPr>
          <p:cNvPr id="30" name="Shape 28"/>
          <p:cNvSpPr/>
          <p:nvPr/>
        </p:nvSpPr>
        <p:spPr>
          <a:xfrm>
            <a:off x="567115" y="1690654"/>
            <a:ext cx="3008529" cy="2078536"/>
          </a:xfrm>
          <a:custGeom>
            <a:avLst/>
            <a:gdLst/>
            <a:ahLst/>
            <a:cxnLst/>
            <a:rect l="l" t="t" r="r" b="b"/>
            <a:pathLst>
              <a:path w="3701456" h="3938279">
                <a:moveTo>
                  <a:pt x="105269" y="0"/>
                </a:moveTo>
                <a:lnTo>
                  <a:pt x="3596187" y="0"/>
                </a:lnTo>
                <a:cubicBezTo>
                  <a:pt x="3654325" y="0"/>
                  <a:pt x="3701456" y="47131"/>
                  <a:pt x="3701456" y="105269"/>
                </a:cubicBezTo>
                <a:lnTo>
                  <a:pt x="3701456" y="3833010"/>
                </a:lnTo>
                <a:cubicBezTo>
                  <a:pt x="3701456" y="3891148"/>
                  <a:pt x="3654325" y="3938279"/>
                  <a:pt x="3596187" y="3938279"/>
                </a:cubicBezTo>
                <a:lnTo>
                  <a:pt x="105269" y="3938279"/>
                </a:lnTo>
                <a:cubicBezTo>
                  <a:pt x="47131" y="3938279"/>
                  <a:pt x="0" y="3891148"/>
                  <a:pt x="0" y="3833010"/>
                </a:cubicBezTo>
                <a:lnTo>
                  <a:pt x="0" y="105269"/>
                </a:lnTo>
                <a:cubicBezTo>
                  <a:pt x="0" y="47170"/>
                  <a:pt x="47170" y="0"/>
                  <a:pt x="105269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1" name="Shape 29"/>
          <p:cNvSpPr/>
          <p:nvPr/>
        </p:nvSpPr>
        <p:spPr>
          <a:xfrm>
            <a:off x="746925" y="1870463"/>
            <a:ext cx="421019" cy="421019"/>
          </a:xfrm>
          <a:custGeom>
            <a:avLst/>
            <a:gdLst/>
            <a:ahLst/>
            <a:cxnLst/>
            <a:rect l="l" t="t" r="r" b="b"/>
            <a:pathLst>
              <a:path w="421019" h="421019">
                <a:moveTo>
                  <a:pt x="210509" y="0"/>
                </a:moveTo>
                <a:lnTo>
                  <a:pt x="210509" y="0"/>
                </a:lnTo>
                <a:cubicBezTo>
                  <a:pt x="326693" y="0"/>
                  <a:pt x="421019" y="94326"/>
                  <a:pt x="421019" y="210509"/>
                </a:cubicBezTo>
                <a:lnTo>
                  <a:pt x="421019" y="210509"/>
                </a:lnTo>
                <a:cubicBezTo>
                  <a:pt x="421019" y="326693"/>
                  <a:pt x="326693" y="421019"/>
                  <a:pt x="210509" y="421019"/>
                </a:cubicBezTo>
                <a:lnTo>
                  <a:pt x="210509" y="421019"/>
                </a:lnTo>
                <a:cubicBezTo>
                  <a:pt x="94326" y="421019"/>
                  <a:pt x="0" y="326693"/>
                  <a:pt x="0" y="210509"/>
                </a:cubicBezTo>
                <a:lnTo>
                  <a:pt x="0" y="210509"/>
                </a:lnTo>
                <a:cubicBezTo>
                  <a:pt x="0" y="94326"/>
                  <a:pt x="94326" y="0"/>
                  <a:pt x="21050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2" name="Shape 30"/>
          <p:cNvSpPr/>
          <p:nvPr/>
        </p:nvSpPr>
        <p:spPr>
          <a:xfrm>
            <a:off x="869722" y="1993260"/>
            <a:ext cx="175424" cy="175424"/>
          </a:xfrm>
          <a:custGeom>
            <a:avLst/>
            <a:gdLst/>
            <a:ahLst/>
            <a:cxnLst/>
            <a:rect l="l" t="t" r="r" b="b"/>
            <a:pathLst>
              <a:path w="175424" h="175424">
                <a:moveTo>
                  <a:pt x="0" y="87712"/>
                </a:moveTo>
                <a:cubicBezTo>
                  <a:pt x="0" y="39265"/>
                  <a:pt x="39265" y="0"/>
                  <a:pt x="87712" y="0"/>
                </a:cubicBezTo>
                <a:cubicBezTo>
                  <a:pt x="136160" y="0"/>
                  <a:pt x="175424" y="39265"/>
                  <a:pt x="175424" y="87712"/>
                </a:cubicBezTo>
                <a:cubicBezTo>
                  <a:pt x="175424" y="136160"/>
                  <a:pt x="136160" y="175424"/>
                  <a:pt x="87712" y="175424"/>
                </a:cubicBezTo>
                <a:lnTo>
                  <a:pt x="12711" y="175424"/>
                </a:lnTo>
                <a:cubicBezTo>
                  <a:pt x="8017" y="175424"/>
                  <a:pt x="5688" y="169771"/>
                  <a:pt x="8977" y="166448"/>
                </a:cubicBezTo>
                <a:lnTo>
                  <a:pt x="25697" y="149728"/>
                </a:lnTo>
                <a:cubicBezTo>
                  <a:pt x="9833" y="133864"/>
                  <a:pt x="0" y="111936"/>
                  <a:pt x="0" y="87712"/>
                </a:cubicBezTo>
                <a:close/>
                <a:moveTo>
                  <a:pt x="119782" y="52627"/>
                </a:moveTo>
                <a:cubicBezTo>
                  <a:pt x="127868" y="52627"/>
                  <a:pt x="134412" y="46083"/>
                  <a:pt x="134412" y="37997"/>
                </a:cubicBezTo>
                <a:cubicBezTo>
                  <a:pt x="134412" y="29911"/>
                  <a:pt x="127868" y="23367"/>
                  <a:pt x="119782" y="23367"/>
                </a:cubicBezTo>
                <a:cubicBezTo>
                  <a:pt x="112724" y="23367"/>
                  <a:pt x="106831" y="28369"/>
                  <a:pt x="105460" y="35016"/>
                </a:cubicBezTo>
                <a:cubicBezTo>
                  <a:pt x="93640" y="36284"/>
                  <a:pt x="84423" y="46323"/>
                  <a:pt x="84423" y="58452"/>
                </a:cubicBezTo>
                <a:lnTo>
                  <a:pt x="84423" y="58521"/>
                </a:lnTo>
                <a:cubicBezTo>
                  <a:pt x="71575" y="59069"/>
                  <a:pt x="59822" y="62735"/>
                  <a:pt x="50503" y="68491"/>
                </a:cubicBezTo>
                <a:cubicBezTo>
                  <a:pt x="47043" y="65818"/>
                  <a:pt x="42691" y="64208"/>
                  <a:pt x="37997" y="64208"/>
                </a:cubicBezTo>
                <a:cubicBezTo>
                  <a:pt x="26691" y="64208"/>
                  <a:pt x="17508" y="73390"/>
                  <a:pt x="17508" y="84697"/>
                </a:cubicBezTo>
                <a:cubicBezTo>
                  <a:pt x="17508" y="92920"/>
                  <a:pt x="22339" y="99978"/>
                  <a:pt x="29295" y="103233"/>
                </a:cubicBezTo>
                <a:cubicBezTo>
                  <a:pt x="29980" y="127011"/>
                  <a:pt x="55882" y="146130"/>
                  <a:pt x="87746" y="146130"/>
                </a:cubicBezTo>
                <a:cubicBezTo>
                  <a:pt x="119611" y="146130"/>
                  <a:pt x="145547" y="126977"/>
                  <a:pt x="146198" y="103199"/>
                </a:cubicBezTo>
                <a:cubicBezTo>
                  <a:pt x="153120" y="99910"/>
                  <a:pt x="157882" y="92852"/>
                  <a:pt x="157882" y="84697"/>
                </a:cubicBezTo>
                <a:cubicBezTo>
                  <a:pt x="157882" y="73390"/>
                  <a:pt x="148700" y="64208"/>
                  <a:pt x="137393" y="64208"/>
                </a:cubicBezTo>
                <a:cubicBezTo>
                  <a:pt x="132699" y="64208"/>
                  <a:pt x="128382" y="65784"/>
                  <a:pt x="124921" y="68457"/>
                </a:cubicBezTo>
                <a:cubicBezTo>
                  <a:pt x="115533" y="62632"/>
                  <a:pt x="103644" y="58966"/>
                  <a:pt x="90659" y="58486"/>
                </a:cubicBezTo>
                <a:lnTo>
                  <a:pt x="90659" y="58418"/>
                </a:lnTo>
                <a:cubicBezTo>
                  <a:pt x="90659" y="49715"/>
                  <a:pt x="97134" y="42486"/>
                  <a:pt x="105529" y="41321"/>
                </a:cubicBezTo>
                <a:cubicBezTo>
                  <a:pt x="107036" y="47762"/>
                  <a:pt x="112827" y="52559"/>
                  <a:pt x="119748" y="52559"/>
                </a:cubicBezTo>
                <a:lnTo>
                  <a:pt x="119782" y="52627"/>
                </a:lnTo>
                <a:close/>
                <a:moveTo>
                  <a:pt x="60679" y="84594"/>
                </a:moveTo>
                <a:cubicBezTo>
                  <a:pt x="66401" y="84594"/>
                  <a:pt x="70787" y="90625"/>
                  <a:pt x="70444" y="98060"/>
                </a:cubicBezTo>
                <a:cubicBezTo>
                  <a:pt x="70101" y="105495"/>
                  <a:pt x="65818" y="108201"/>
                  <a:pt x="60062" y="108201"/>
                </a:cubicBezTo>
                <a:cubicBezTo>
                  <a:pt x="54306" y="108201"/>
                  <a:pt x="49304" y="105186"/>
                  <a:pt x="49646" y="97751"/>
                </a:cubicBezTo>
                <a:cubicBezTo>
                  <a:pt x="49989" y="90316"/>
                  <a:pt x="54923" y="84629"/>
                  <a:pt x="60645" y="84629"/>
                </a:cubicBezTo>
                <a:lnTo>
                  <a:pt x="60679" y="84594"/>
                </a:lnTo>
                <a:close/>
                <a:moveTo>
                  <a:pt x="125812" y="97717"/>
                </a:moveTo>
                <a:cubicBezTo>
                  <a:pt x="126155" y="105152"/>
                  <a:pt x="121118" y="108167"/>
                  <a:pt x="115396" y="108167"/>
                </a:cubicBezTo>
                <a:cubicBezTo>
                  <a:pt x="109675" y="108167"/>
                  <a:pt x="105357" y="105460"/>
                  <a:pt x="105015" y="98025"/>
                </a:cubicBezTo>
                <a:cubicBezTo>
                  <a:pt x="104672" y="90590"/>
                  <a:pt x="109058" y="84560"/>
                  <a:pt x="114780" y="84560"/>
                </a:cubicBezTo>
                <a:cubicBezTo>
                  <a:pt x="120502" y="84560"/>
                  <a:pt x="125470" y="90248"/>
                  <a:pt x="125778" y="97683"/>
                </a:cubicBezTo>
                <a:lnTo>
                  <a:pt x="125812" y="97717"/>
                </a:lnTo>
                <a:close/>
                <a:moveTo>
                  <a:pt x="109332" y="117144"/>
                </a:moveTo>
                <a:cubicBezTo>
                  <a:pt x="105803" y="125572"/>
                  <a:pt x="97477" y="131500"/>
                  <a:pt x="87746" y="131500"/>
                </a:cubicBezTo>
                <a:cubicBezTo>
                  <a:pt x="78016" y="131500"/>
                  <a:pt x="69690" y="125572"/>
                  <a:pt x="66161" y="117144"/>
                </a:cubicBezTo>
                <a:cubicBezTo>
                  <a:pt x="65750" y="116150"/>
                  <a:pt x="66435" y="115020"/>
                  <a:pt x="67497" y="114917"/>
                </a:cubicBezTo>
                <a:cubicBezTo>
                  <a:pt x="73802" y="114266"/>
                  <a:pt x="80620" y="113923"/>
                  <a:pt x="87746" y="113923"/>
                </a:cubicBezTo>
                <a:cubicBezTo>
                  <a:pt x="94873" y="113923"/>
                  <a:pt x="101691" y="114266"/>
                  <a:pt x="107996" y="114917"/>
                </a:cubicBezTo>
                <a:cubicBezTo>
                  <a:pt x="109058" y="115020"/>
                  <a:pt x="109743" y="116150"/>
                  <a:pt x="109332" y="117144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3" name="Text 31"/>
          <p:cNvSpPr/>
          <p:nvPr/>
        </p:nvSpPr>
        <p:spPr>
          <a:xfrm>
            <a:off x="1273198" y="1940633"/>
            <a:ext cx="1464794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658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Activité </a:t>
            </a:r>
            <a:r>
              <a:rPr lang="fr-FR" sz="1658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Reddit</a:t>
            </a:r>
            <a:endParaRPr lang="fr-FR" sz="1600" noProof="0" dirty="0"/>
          </a:p>
        </p:txBody>
      </p:sp>
      <p:sp>
        <p:nvSpPr>
          <p:cNvPr id="34" name="Shape 32"/>
          <p:cNvSpPr/>
          <p:nvPr/>
        </p:nvSpPr>
        <p:spPr>
          <a:xfrm>
            <a:off x="751311" y="2436207"/>
            <a:ext cx="2347490" cy="956063"/>
          </a:xfrm>
          <a:custGeom>
            <a:avLst/>
            <a:gdLst/>
            <a:ahLst/>
            <a:cxnLst/>
            <a:rect l="l" t="t" r="r" b="b"/>
            <a:pathLst>
              <a:path w="3333065" h="956063">
                <a:moveTo>
                  <a:pt x="70165" y="0"/>
                </a:moveTo>
                <a:lnTo>
                  <a:pt x="3262899" y="0"/>
                </a:lnTo>
                <a:cubicBezTo>
                  <a:pt x="3301651" y="0"/>
                  <a:pt x="3333065" y="31414"/>
                  <a:pt x="3333065" y="70165"/>
                </a:cubicBezTo>
                <a:lnTo>
                  <a:pt x="3333065" y="885898"/>
                </a:lnTo>
                <a:cubicBezTo>
                  <a:pt x="3333065" y="924649"/>
                  <a:pt x="3301651" y="956063"/>
                  <a:pt x="3262899" y="956063"/>
                </a:cubicBezTo>
                <a:lnTo>
                  <a:pt x="70165" y="956063"/>
                </a:lnTo>
                <a:cubicBezTo>
                  <a:pt x="31414" y="956063"/>
                  <a:pt x="0" y="924649"/>
                  <a:pt x="0" y="885898"/>
                </a:cubicBezTo>
                <a:lnTo>
                  <a:pt x="0" y="70165"/>
                </a:lnTo>
                <a:cubicBezTo>
                  <a:pt x="0" y="31440"/>
                  <a:pt x="31440" y="0"/>
                  <a:pt x="7016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5" name="Shape 33"/>
          <p:cNvSpPr/>
          <p:nvPr/>
        </p:nvSpPr>
        <p:spPr>
          <a:xfrm>
            <a:off x="869722" y="2580932"/>
            <a:ext cx="157882" cy="140340"/>
          </a:xfrm>
          <a:custGeom>
            <a:avLst/>
            <a:gdLst/>
            <a:ahLst/>
            <a:cxnLst/>
            <a:rect l="l" t="t" r="r" b="b"/>
            <a:pathLst>
              <a:path w="157882" h="140340">
                <a:moveTo>
                  <a:pt x="105255" y="39471"/>
                </a:moveTo>
                <a:cubicBezTo>
                  <a:pt x="105255" y="66113"/>
                  <a:pt x="81682" y="87712"/>
                  <a:pt x="52627" y="87712"/>
                </a:cubicBezTo>
                <a:cubicBezTo>
                  <a:pt x="45309" y="87712"/>
                  <a:pt x="38347" y="86342"/>
                  <a:pt x="32015" y="83875"/>
                </a:cubicBezTo>
                <a:lnTo>
                  <a:pt x="9648" y="95716"/>
                </a:lnTo>
                <a:cubicBezTo>
                  <a:pt x="7099" y="97059"/>
                  <a:pt x="3974" y="96593"/>
                  <a:pt x="1919" y="94565"/>
                </a:cubicBezTo>
                <a:cubicBezTo>
                  <a:pt x="-137" y="92536"/>
                  <a:pt x="-603" y="89384"/>
                  <a:pt x="767" y="86835"/>
                </a:cubicBezTo>
                <a:lnTo>
                  <a:pt x="10525" y="68416"/>
                </a:lnTo>
                <a:cubicBezTo>
                  <a:pt x="3920" y="60357"/>
                  <a:pt x="0" y="50325"/>
                  <a:pt x="0" y="39471"/>
                </a:cubicBezTo>
                <a:cubicBezTo>
                  <a:pt x="0" y="12828"/>
                  <a:pt x="23573" y="-8771"/>
                  <a:pt x="52627" y="-8771"/>
                </a:cubicBezTo>
                <a:cubicBezTo>
                  <a:pt x="81682" y="-8771"/>
                  <a:pt x="105255" y="12828"/>
                  <a:pt x="105255" y="39471"/>
                </a:cubicBezTo>
                <a:close/>
                <a:moveTo>
                  <a:pt x="105255" y="140340"/>
                </a:moveTo>
                <a:cubicBezTo>
                  <a:pt x="79462" y="140340"/>
                  <a:pt x="58000" y="123318"/>
                  <a:pt x="53504" y="100869"/>
                </a:cubicBezTo>
                <a:cubicBezTo>
                  <a:pt x="86397" y="100458"/>
                  <a:pt x="114985" y="77050"/>
                  <a:pt x="118137" y="45309"/>
                </a:cubicBezTo>
                <a:cubicBezTo>
                  <a:pt x="140970" y="50572"/>
                  <a:pt x="157882" y="69512"/>
                  <a:pt x="157882" y="92098"/>
                </a:cubicBezTo>
                <a:cubicBezTo>
                  <a:pt x="157882" y="102952"/>
                  <a:pt x="153962" y="112984"/>
                  <a:pt x="147357" y="121043"/>
                </a:cubicBezTo>
                <a:lnTo>
                  <a:pt x="157115" y="139462"/>
                </a:lnTo>
                <a:cubicBezTo>
                  <a:pt x="158458" y="142012"/>
                  <a:pt x="157992" y="145136"/>
                  <a:pt x="155963" y="147192"/>
                </a:cubicBezTo>
                <a:cubicBezTo>
                  <a:pt x="153935" y="149248"/>
                  <a:pt x="150783" y="149714"/>
                  <a:pt x="148234" y="148343"/>
                </a:cubicBezTo>
                <a:lnTo>
                  <a:pt x="125867" y="136502"/>
                </a:lnTo>
                <a:cubicBezTo>
                  <a:pt x="119535" y="138969"/>
                  <a:pt x="112573" y="140340"/>
                  <a:pt x="105255" y="140340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6" name="Text 34"/>
          <p:cNvSpPr/>
          <p:nvPr/>
        </p:nvSpPr>
        <p:spPr>
          <a:xfrm>
            <a:off x="1036375" y="2545847"/>
            <a:ext cx="3008529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10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Mentions de </a:t>
            </a:r>
            <a:r>
              <a:rPr lang="fr-FR" sz="1105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Tickers</a:t>
            </a:r>
            <a:endParaRPr lang="fr-FR" sz="1600" noProof="0" dirty="0"/>
          </a:p>
        </p:txBody>
      </p:sp>
      <p:sp>
        <p:nvSpPr>
          <p:cNvPr id="37" name="Text 35"/>
          <p:cNvSpPr/>
          <p:nvPr/>
        </p:nvSpPr>
        <p:spPr>
          <a:xfrm>
            <a:off x="860951" y="2861611"/>
            <a:ext cx="11402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38" name="Text 36"/>
          <p:cNvSpPr/>
          <p:nvPr/>
        </p:nvSpPr>
        <p:spPr>
          <a:xfrm>
            <a:off x="987859" y="2826526"/>
            <a:ext cx="1184115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Avg</a:t>
            </a:r>
            <a:r>
              <a:rPr lang="fr-FR" sz="967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score</a:t>
            </a:r>
            <a:endParaRPr lang="fr-FR" sz="1600" noProof="0" dirty="0"/>
          </a:p>
        </p:txBody>
      </p:sp>
      <p:sp>
        <p:nvSpPr>
          <p:cNvPr id="39" name="Text 37"/>
          <p:cNvSpPr/>
          <p:nvPr/>
        </p:nvSpPr>
        <p:spPr>
          <a:xfrm>
            <a:off x="860951" y="3107205"/>
            <a:ext cx="11402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40" name="Text 38"/>
          <p:cNvSpPr/>
          <p:nvPr/>
        </p:nvSpPr>
        <p:spPr>
          <a:xfrm>
            <a:off x="987859" y="3072121"/>
            <a:ext cx="128059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Avg</a:t>
            </a:r>
            <a:r>
              <a:rPr lang="fr-FR" sz="967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commentaires</a:t>
            </a:r>
            <a:endParaRPr lang="fr-FR" sz="1600" noProof="0" dirty="0"/>
          </a:p>
        </p:txBody>
      </p:sp>
      <p:sp>
        <p:nvSpPr>
          <p:cNvPr id="52" name="Shape 50"/>
          <p:cNvSpPr/>
          <p:nvPr/>
        </p:nvSpPr>
        <p:spPr>
          <a:xfrm>
            <a:off x="4150158" y="1690655"/>
            <a:ext cx="3008529" cy="2078536"/>
          </a:xfrm>
          <a:custGeom>
            <a:avLst/>
            <a:gdLst/>
            <a:ahLst/>
            <a:cxnLst/>
            <a:rect l="l" t="t" r="r" b="b"/>
            <a:pathLst>
              <a:path w="3701456" h="3938279">
                <a:moveTo>
                  <a:pt x="105269" y="0"/>
                </a:moveTo>
                <a:lnTo>
                  <a:pt x="3596187" y="0"/>
                </a:lnTo>
                <a:cubicBezTo>
                  <a:pt x="3654325" y="0"/>
                  <a:pt x="3701456" y="47131"/>
                  <a:pt x="3701456" y="105269"/>
                </a:cubicBezTo>
                <a:lnTo>
                  <a:pt x="3701456" y="3833010"/>
                </a:lnTo>
                <a:cubicBezTo>
                  <a:pt x="3701456" y="3891148"/>
                  <a:pt x="3654325" y="3938279"/>
                  <a:pt x="3596187" y="3938279"/>
                </a:cubicBezTo>
                <a:lnTo>
                  <a:pt x="105269" y="3938279"/>
                </a:lnTo>
                <a:cubicBezTo>
                  <a:pt x="47131" y="3938279"/>
                  <a:pt x="0" y="3891148"/>
                  <a:pt x="0" y="3833010"/>
                </a:cubicBezTo>
                <a:lnTo>
                  <a:pt x="0" y="105269"/>
                </a:lnTo>
                <a:cubicBezTo>
                  <a:pt x="0" y="47170"/>
                  <a:pt x="47170" y="0"/>
                  <a:pt x="105269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53" name="Shape 51"/>
          <p:cNvSpPr/>
          <p:nvPr/>
        </p:nvSpPr>
        <p:spPr>
          <a:xfrm>
            <a:off x="4329968" y="1870464"/>
            <a:ext cx="421019" cy="421019"/>
          </a:xfrm>
          <a:custGeom>
            <a:avLst/>
            <a:gdLst/>
            <a:ahLst/>
            <a:cxnLst/>
            <a:rect l="l" t="t" r="r" b="b"/>
            <a:pathLst>
              <a:path w="421019" h="421019">
                <a:moveTo>
                  <a:pt x="210509" y="0"/>
                </a:moveTo>
                <a:lnTo>
                  <a:pt x="210509" y="0"/>
                </a:lnTo>
                <a:cubicBezTo>
                  <a:pt x="326693" y="0"/>
                  <a:pt x="421019" y="94326"/>
                  <a:pt x="421019" y="210509"/>
                </a:cubicBezTo>
                <a:lnTo>
                  <a:pt x="421019" y="210509"/>
                </a:lnTo>
                <a:cubicBezTo>
                  <a:pt x="421019" y="326693"/>
                  <a:pt x="326693" y="421019"/>
                  <a:pt x="210509" y="421019"/>
                </a:cubicBezTo>
                <a:lnTo>
                  <a:pt x="210509" y="421019"/>
                </a:lnTo>
                <a:cubicBezTo>
                  <a:pt x="94326" y="421019"/>
                  <a:pt x="0" y="326693"/>
                  <a:pt x="0" y="210509"/>
                </a:cubicBezTo>
                <a:lnTo>
                  <a:pt x="0" y="210509"/>
                </a:lnTo>
                <a:cubicBezTo>
                  <a:pt x="0" y="94326"/>
                  <a:pt x="94326" y="0"/>
                  <a:pt x="21050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4" name="Shape 52"/>
          <p:cNvSpPr/>
          <p:nvPr/>
        </p:nvSpPr>
        <p:spPr>
          <a:xfrm>
            <a:off x="4452765" y="1993261"/>
            <a:ext cx="175424" cy="175424"/>
          </a:xfrm>
          <a:custGeom>
            <a:avLst/>
            <a:gdLst/>
            <a:ahLst/>
            <a:cxnLst/>
            <a:rect l="l" t="t" r="r" b="b"/>
            <a:pathLst>
              <a:path w="175424" h="175424">
                <a:moveTo>
                  <a:pt x="41115" y="19187"/>
                </a:moveTo>
                <a:cubicBezTo>
                  <a:pt x="41115" y="8600"/>
                  <a:pt x="49715" y="0"/>
                  <a:pt x="60302" y="0"/>
                </a:cubicBezTo>
                <a:lnTo>
                  <a:pt x="68525" y="0"/>
                </a:lnTo>
                <a:cubicBezTo>
                  <a:pt x="74590" y="0"/>
                  <a:pt x="79489" y="4900"/>
                  <a:pt x="79489" y="10964"/>
                </a:cubicBezTo>
                <a:lnTo>
                  <a:pt x="79489" y="164460"/>
                </a:lnTo>
                <a:cubicBezTo>
                  <a:pt x="79489" y="170525"/>
                  <a:pt x="74590" y="175424"/>
                  <a:pt x="68525" y="175424"/>
                </a:cubicBezTo>
                <a:lnTo>
                  <a:pt x="57561" y="175424"/>
                </a:lnTo>
                <a:cubicBezTo>
                  <a:pt x="47351" y="175424"/>
                  <a:pt x="38751" y="168435"/>
                  <a:pt x="36318" y="158978"/>
                </a:cubicBezTo>
                <a:cubicBezTo>
                  <a:pt x="36079" y="158978"/>
                  <a:pt x="35873" y="158978"/>
                  <a:pt x="35633" y="158978"/>
                </a:cubicBezTo>
                <a:cubicBezTo>
                  <a:pt x="20489" y="158978"/>
                  <a:pt x="8223" y="146712"/>
                  <a:pt x="8223" y="131568"/>
                </a:cubicBezTo>
                <a:cubicBezTo>
                  <a:pt x="8223" y="125401"/>
                  <a:pt x="10279" y="119713"/>
                  <a:pt x="13705" y="115122"/>
                </a:cubicBezTo>
                <a:cubicBezTo>
                  <a:pt x="7058" y="110120"/>
                  <a:pt x="2741" y="102171"/>
                  <a:pt x="2741" y="93194"/>
                </a:cubicBezTo>
                <a:cubicBezTo>
                  <a:pt x="2741" y="82607"/>
                  <a:pt x="8771" y="73390"/>
                  <a:pt x="17542" y="68834"/>
                </a:cubicBezTo>
                <a:cubicBezTo>
                  <a:pt x="15110" y="64722"/>
                  <a:pt x="13705" y="59925"/>
                  <a:pt x="13705" y="54820"/>
                </a:cubicBezTo>
                <a:cubicBezTo>
                  <a:pt x="13705" y="39676"/>
                  <a:pt x="25971" y="27410"/>
                  <a:pt x="41115" y="27410"/>
                </a:cubicBezTo>
                <a:lnTo>
                  <a:pt x="41115" y="19187"/>
                </a:lnTo>
                <a:close/>
                <a:moveTo>
                  <a:pt x="134309" y="19187"/>
                </a:moveTo>
                <a:lnTo>
                  <a:pt x="134309" y="27410"/>
                </a:lnTo>
                <a:cubicBezTo>
                  <a:pt x="149453" y="27410"/>
                  <a:pt x="161719" y="39676"/>
                  <a:pt x="161719" y="54820"/>
                </a:cubicBezTo>
                <a:cubicBezTo>
                  <a:pt x="161719" y="59960"/>
                  <a:pt x="160315" y="64756"/>
                  <a:pt x="157882" y="68834"/>
                </a:cubicBezTo>
                <a:cubicBezTo>
                  <a:pt x="166688" y="73390"/>
                  <a:pt x="172683" y="82573"/>
                  <a:pt x="172683" y="93194"/>
                </a:cubicBezTo>
                <a:cubicBezTo>
                  <a:pt x="172683" y="102171"/>
                  <a:pt x="168366" y="110120"/>
                  <a:pt x="161719" y="115122"/>
                </a:cubicBezTo>
                <a:cubicBezTo>
                  <a:pt x="165146" y="119713"/>
                  <a:pt x="167201" y="125401"/>
                  <a:pt x="167201" y="131568"/>
                </a:cubicBezTo>
                <a:cubicBezTo>
                  <a:pt x="167201" y="146712"/>
                  <a:pt x="154935" y="158978"/>
                  <a:pt x="139791" y="158978"/>
                </a:cubicBezTo>
                <a:cubicBezTo>
                  <a:pt x="139552" y="158978"/>
                  <a:pt x="139346" y="158978"/>
                  <a:pt x="139106" y="158978"/>
                </a:cubicBezTo>
                <a:cubicBezTo>
                  <a:pt x="136673" y="168435"/>
                  <a:pt x="128074" y="175424"/>
                  <a:pt x="117863" y="175424"/>
                </a:cubicBezTo>
                <a:lnTo>
                  <a:pt x="106899" y="175424"/>
                </a:lnTo>
                <a:cubicBezTo>
                  <a:pt x="100835" y="175424"/>
                  <a:pt x="95935" y="170525"/>
                  <a:pt x="95935" y="164460"/>
                </a:cubicBezTo>
                <a:lnTo>
                  <a:pt x="95935" y="10964"/>
                </a:lnTo>
                <a:cubicBezTo>
                  <a:pt x="95935" y="4900"/>
                  <a:pt x="100835" y="0"/>
                  <a:pt x="106899" y="0"/>
                </a:cubicBezTo>
                <a:lnTo>
                  <a:pt x="115122" y="0"/>
                </a:lnTo>
                <a:cubicBezTo>
                  <a:pt x="125709" y="0"/>
                  <a:pt x="134309" y="8600"/>
                  <a:pt x="134309" y="19187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5" name="Text 53"/>
          <p:cNvSpPr/>
          <p:nvPr/>
        </p:nvSpPr>
        <p:spPr>
          <a:xfrm>
            <a:off x="4856241" y="1940634"/>
            <a:ext cx="1061318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658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Sentiment</a:t>
            </a:r>
            <a:endParaRPr lang="fr-FR" sz="1600" noProof="0" dirty="0"/>
          </a:p>
        </p:txBody>
      </p:sp>
      <p:sp>
        <p:nvSpPr>
          <p:cNvPr id="56" name="Shape 54"/>
          <p:cNvSpPr/>
          <p:nvPr/>
        </p:nvSpPr>
        <p:spPr>
          <a:xfrm>
            <a:off x="4334353" y="2436208"/>
            <a:ext cx="2396647" cy="956063"/>
          </a:xfrm>
          <a:custGeom>
            <a:avLst/>
            <a:gdLst/>
            <a:ahLst/>
            <a:cxnLst/>
            <a:rect l="l" t="t" r="r" b="b"/>
            <a:pathLst>
              <a:path w="3333065" h="956063">
                <a:moveTo>
                  <a:pt x="70165" y="0"/>
                </a:moveTo>
                <a:lnTo>
                  <a:pt x="3262899" y="0"/>
                </a:lnTo>
                <a:cubicBezTo>
                  <a:pt x="3301651" y="0"/>
                  <a:pt x="3333065" y="31414"/>
                  <a:pt x="3333065" y="70165"/>
                </a:cubicBezTo>
                <a:lnTo>
                  <a:pt x="3333065" y="885898"/>
                </a:lnTo>
                <a:cubicBezTo>
                  <a:pt x="3333065" y="924649"/>
                  <a:pt x="3301651" y="956063"/>
                  <a:pt x="3262899" y="956063"/>
                </a:cubicBezTo>
                <a:lnTo>
                  <a:pt x="70165" y="956063"/>
                </a:lnTo>
                <a:cubicBezTo>
                  <a:pt x="31414" y="956063"/>
                  <a:pt x="0" y="924649"/>
                  <a:pt x="0" y="885898"/>
                </a:cubicBezTo>
                <a:lnTo>
                  <a:pt x="0" y="70165"/>
                </a:lnTo>
                <a:cubicBezTo>
                  <a:pt x="0" y="31440"/>
                  <a:pt x="31440" y="0"/>
                  <a:pt x="7016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57" name="Shape 55"/>
          <p:cNvSpPr/>
          <p:nvPr/>
        </p:nvSpPr>
        <p:spPr>
          <a:xfrm>
            <a:off x="4452765" y="2580933"/>
            <a:ext cx="157882" cy="140340"/>
          </a:xfrm>
          <a:custGeom>
            <a:avLst/>
            <a:gdLst/>
            <a:ahLst/>
            <a:cxnLst/>
            <a:rect l="l" t="t" r="r" b="b"/>
            <a:pathLst>
              <a:path w="157882" h="140340">
                <a:moveTo>
                  <a:pt x="140449" y="65784"/>
                </a:moveTo>
                <a:lnTo>
                  <a:pt x="92207" y="65784"/>
                </a:lnTo>
                <a:cubicBezTo>
                  <a:pt x="87356" y="65784"/>
                  <a:pt x="83436" y="61865"/>
                  <a:pt x="83436" y="57013"/>
                </a:cubicBezTo>
                <a:lnTo>
                  <a:pt x="83436" y="8771"/>
                </a:lnTo>
                <a:cubicBezTo>
                  <a:pt x="83436" y="3920"/>
                  <a:pt x="87383" y="-55"/>
                  <a:pt x="92180" y="576"/>
                </a:cubicBezTo>
                <a:cubicBezTo>
                  <a:pt x="121509" y="4468"/>
                  <a:pt x="144753" y="27712"/>
                  <a:pt x="148645" y="57040"/>
                </a:cubicBezTo>
                <a:cubicBezTo>
                  <a:pt x="149275" y="61837"/>
                  <a:pt x="145301" y="65784"/>
                  <a:pt x="140449" y="65784"/>
                </a:cubicBezTo>
                <a:close/>
                <a:moveTo>
                  <a:pt x="61015" y="10197"/>
                </a:moveTo>
                <a:cubicBezTo>
                  <a:pt x="65976" y="9155"/>
                  <a:pt x="70279" y="13212"/>
                  <a:pt x="70279" y="18283"/>
                </a:cubicBezTo>
                <a:lnTo>
                  <a:pt x="70279" y="72363"/>
                </a:lnTo>
                <a:cubicBezTo>
                  <a:pt x="70279" y="73898"/>
                  <a:pt x="70828" y="75378"/>
                  <a:pt x="71787" y="76556"/>
                </a:cubicBezTo>
                <a:lnTo>
                  <a:pt x="107996" y="120248"/>
                </a:lnTo>
                <a:cubicBezTo>
                  <a:pt x="111203" y="124113"/>
                  <a:pt x="110517" y="129951"/>
                  <a:pt x="106104" y="132336"/>
                </a:cubicBezTo>
                <a:cubicBezTo>
                  <a:pt x="96758" y="137434"/>
                  <a:pt x="86040" y="140340"/>
                  <a:pt x="74665" y="140340"/>
                </a:cubicBezTo>
                <a:cubicBezTo>
                  <a:pt x="38347" y="140340"/>
                  <a:pt x="8881" y="110874"/>
                  <a:pt x="8881" y="74555"/>
                </a:cubicBezTo>
                <a:cubicBezTo>
                  <a:pt x="8881" y="42897"/>
                  <a:pt x="31220" y="16473"/>
                  <a:pt x="61015" y="10197"/>
                </a:cubicBezTo>
                <a:close/>
                <a:moveTo>
                  <a:pt x="130965" y="78941"/>
                </a:moveTo>
                <a:lnTo>
                  <a:pt x="148508" y="78941"/>
                </a:lnTo>
                <a:cubicBezTo>
                  <a:pt x="153579" y="78941"/>
                  <a:pt x="157635" y="83244"/>
                  <a:pt x="156594" y="88206"/>
                </a:cubicBezTo>
                <a:cubicBezTo>
                  <a:pt x="153798" y="101472"/>
                  <a:pt x="147000" y="113258"/>
                  <a:pt x="137516" y="122249"/>
                </a:cubicBezTo>
                <a:cubicBezTo>
                  <a:pt x="134145" y="125456"/>
                  <a:pt x="128855" y="124771"/>
                  <a:pt x="125894" y="121180"/>
                </a:cubicBezTo>
                <a:lnTo>
                  <a:pt x="102760" y="93304"/>
                </a:lnTo>
                <a:cubicBezTo>
                  <a:pt x="98018" y="87575"/>
                  <a:pt x="102103" y="78941"/>
                  <a:pt x="109503" y="78941"/>
                </a:cubicBezTo>
                <a:lnTo>
                  <a:pt x="130938" y="78941"/>
                </a:ln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8" name="Text 56"/>
          <p:cNvSpPr/>
          <p:nvPr/>
        </p:nvSpPr>
        <p:spPr>
          <a:xfrm>
            <a:off x="4619418" y="2545848"/>
            <a:ext cx="3008529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10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Scores VADER</a:t>
            </a:r>
            <a:endParaRPr lang="fr-FR" sz="1600" noProof="0" dirty="0"/>
          </a:p>
        </p:txBody>
      </p:sp>
      <p:sp>
        <p:nvSpPr>
          <p:cNvPr id="59" name="Text 57"/>
          <p:cNvSpPr/>
          <p:nvPr/>
        </p:nvSpPr>
        <p:spPr>
          <a:xfrm>
            <a:off x="4443994" y="2861612"/>
            <a:ext cx="11402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60" name="Text 58"/>
          <p:cNvSpPr/>
          <p:nvPr/>
        </p:nvSpPr>
        <p:spPr>
          <a:xfrm>
            <a:off x="4570902" y="2826527"/>
            <a:ext cx="99991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Sentiment moyen</a:t>
            </a:r>
            <a:endParaRPr lang="fr-FR" sz="1600" noProof="0" dirty="0"/>
          </a:p>
        </p:txBody>
      </p:sp>
      <p:sp>
        <p:nvSpPr>
          <p:cNvPr id="61" name="Text 59"/>
          <p:cNvSpPr/>
          <p:nvPr/>
        </p:nvSpPr>
        <p:spPr>
          <a:xfrm>
            <a:off x="4443994" y="3107206"/>
            <a:ext cx="11402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62" name="Text 60"/>
          <p:cNvSpPr/>
          <p:nvPr/>
        </p:nvSpPr>
        <p:spPr>
          <a:xfrm>
            <a:off x="4570902" y="3072122"/>
            <a:ext cx="119288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Volume de sentiment</a:t>
            </a:r>
            <a:endParaRPr lang="fr-FR" sz="1600" noProof="0" dirty="0"/>
          </a:p>
        </p:txBody>
      </p:sp>
      <p:sp>
        <p:nvSpPr>
          <p:cNvPr id="74" name="Shape 72"/>
          <p:cNvSpPr/>
          <p:nvPr/>
        </p:nvSpPr>
        <p:spPr>
          <a:xfrm>
            <a:off x="332215" y="4439456"/>
            <a:ext cx="11481531" cy="710469"/>
          </a:xfrm>
          <a:custGeom>
            <a:avLst/>
            <a:gdLst/>
            <a:ahLst/>
            <a:cxnLst/>
            <a:rect l="l" t="t" r="r" b="b"/>
            <a:pathLst>
              <a:path w="11481531" h="710469">
                <a:moveTo>
                  <a:pt x="105256" y="0"/>
                </a:moveTo>
                <a:lnTo>
                  <a:pt x="11376275" y="0"/>
                </a:lnTo>
                <a:cubicBezTo>
                  <a:pt x="11434406" y="0"/>
                  <a:pt x="11481531" y="47125"/>
                  <a:pt x="11481531" y="105256"/>
                </a:cubicBezTo>
                <a:lnTo>
                  <a:pt x="11481531" y="605213"/>
                </a:lnTo>
                <a:cubicBezTo>
                  <a:pt x="11481531" y="663344"/>
                  <a:pt x="11434406" y="710469"/>
                  <a:pt x="11376275" y="710469"/>
                </a:cubicBezTo>
                <a:lnTo>
                  <a:pt x="105256" y="710469"/>
                </a:lnTo>
                <a:cubicBezTo>
                  <a:pt x="47164" y="710469"/>
                  <a:pt x="0" y="663305"/>
                  <a:pt x="0" y="605213"/>
                </a:cubicBezTo>
                <a:lnTo>
                  <a:pt x="0" y="105256"/>
                </a:lnTo>
                <a:cubicBezTo>
                  <a:pt x="0" y="47164"/>
                  <a:pt x="47164" y="0"/>
                  <a:pt x="10525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A896">
                  <a:alpha val="20000"/>
                </a:srgbClr>
              </a:gs>
              <a:gs pos="100000">
                <a:srgbClr val="00A896">
                  <a:alpha val="5000"/>
                </a:srgbClr>
              </a:gs>
            </a:gsLst>
            <a:lin ang="0" scaled="1"/>
          </a:gra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7" name="Text 75"/>
          <p:cNvSpPr/>
          <p:nvPr/>
        </p:nvSpPr>
        <p:spPr>
          <a:xfrm>
            <a:off x="1146013" y="4486236"/>
            <a:ext cx="9623587" cy="5189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4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Fusion de données permettant au modèle de capturer à la fois le comportement du marché et les signaux sociaux</a:t>
            </a:r>
            <a:endParaRPr lang="fr-FR" sz="1400" noProof="0" dirty="0"/>
          </a:p>
        </p:txBody>
      </p:sp>
      <p:sp>
        <p:nvSpPr>
          <p:cNvPr id="78" name="Shape 50">
            <a:extLst>
              <a:ext uri="{FF2B5EF4-FFF2-40B4-BE49-F238E27FC236}">
                <a16:creationId xmlns:a16="http://schemas.microsoft.com/office/drawing/2014/main" id="{2B515E29-CB06-4490-7E1F-38DD6F958068}"/>
              </a:ext>
            </a:extLst>
          </p:cNvPr>
          <p:cNvSpPr/>
          <p:nvPr/>
        </p:nvSpPr>
        <p:spPr>
          <a:xfrm>
            <a:off x="8005233" y="1694065"/>
            <a:ext cx="3008529" cy="2078536"/>
          </a:xfrm>
          <a:custGeom>
            <a:avLst/>
            <a:gdLst/>
            <a:ahLst/>
            <a:cxnLst/>
            <a:rect l="l" t="t" r="r" b="b"/>
            <a:pathLst>
              <a:path w="3701456" h="3938279">
                <a:moveTo>
                  <a:pt x="105269" y="0"/>
                </a:moveTo>
                <a:lnTo>
                  <a:pt x="3596187" y="0"/>
                </a:lnTo>
                <a:cubicBezTo>
                  <a:pt x="3654325" y="0"/>
                  <a:pt x="3701456" y="47131"/>
                  <a:pt x="3701456" y="105269"/>
                </a:cubicBezTo>
                <a:lnTo>
                  <a:pt x="3701456" y="3833010"/>
                </a:lnTo>
                <a:cubicBezTo>
                  <a:pt x="3701456" y="3891148"/>
                  <a:pt x="3654325" y="3938279"/>
                  <a:pt x="3596187" y="3938279"/>
                </a:cubicBezTo>
                <a:lnTo>
                  <a:pt x="105269" y="3938279"/>
                </a:lnTo>
                <a:cubicBezTo>
                  <a:pt x="47131" y="3938279"/>
                  <a:pt x="0" y="3891148"/>
                  <a:pt x="0" y="3833010"/>
                </a:cubicBezTo>
                <a:lnTo>
                  <a:pt x="0" y="105269"/>
                </a:lnTo>
                <a:cubicBezTo>
                  <a:pt x="0" y="47170"/>
                  <a:pt x="47170" y="0"/>
                  <a:pt x="105269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9" name="Shape 51">
            <a:extLst>
              <a:ext uri="{FF2B5EF4-FFF2-40B4-BE49-F238E27FC236}">
                <a16:creationId xmlns:a16="http://schemas.microsoft.com/office/drawing/2014/main" id="{17509DDC-5F62-402D-E8F2-93FC4989192A}"/>
              </a:ext>
            </a:extLst>
          </p:cNvPr>
          <p:cNvSpPr/>
          <p:nvPr/>
        </p:nvSpPr>
        <p:spPr>
          <a:xfrm>
            <a:off x="8185043" y="1873874"/>
            <a:ext cx="421019" cy="421019"/>
          </a:xfrm>
          <a:custGeom>
            <a:avLst/>
            <a:gdLst/>
            <a:ahLst/>
            <a:cxnLst/>
            <a:rect l="l" t="t" r="r" b="b"/>
            <a:pathLst>
              <a:path w="421019" h="421019">
                <a:moveTo>
                  <a:pt x="210509" y="0"/>
                </a:moveTo>
                <a:lnTo>
                  <a:pt x="210509" y="0"/>
                </a:lnTo>
                <a:cubicBezTo>
                  <a:pt x="326693" y="0"/>
                  <a:pt x="421019" y="94326"/>
                  <a:pt x="421019" y="210509"/>
                </a:cubicBezTo>
                <a:lnTo>
                  <a:pt x="421019" y="210509"/>
                </a:lnTo>
                <a:cubicBezTo>
                  <a:pt x="421019" y="326693"/>
                  <a:pt x="326693" y="421019"/>
                  <a:pt x="210509" y="421019"/>
                </a:cubicBezTo>
                <a:lnTo>
                  <a:pt x="210509" y="421019"/>
                </a:lnTo>
                <a:cubicBezTo>
                  <a:pt x="94326" y="421019"/>
                  <a:pt x="0" y="326693"/>
                  <a:pt x="0" y="210509"/>
                </a:cubicBezTo>
                <a:lnTo>
                  <a:pt x="0" y="210509"/>
                </a:lnTo>
                <a:cubicBezTo>
                  <a:pt x="0" y="94326"/>
                  <a:pt x="94326" y="0"/>
                  <a:pt x="21050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0" name="Shape 52">
            <a:extLst>
              <a:ext uri="{FF2B5EF4-FFF2-40B4-BE49-F238E27FC236}">
                <a16:creationId xmlns:a16="http://schemas.microsoft.com/office/drawing/2014/main" id="{9A603D9D-AD29-1618-6CF6-298FC304DB3B}"/>
              </a:ext>
            </a:extLst>
          </p:cNvPr>
          <p:cNvSpPr/>
          <p:nvPr/>
        </p:nvSpPr>
        <p:spPr>
          <a:xfrm>
            <a:off x="8307840" y="1996671"/>
            <a:ext cx="175424" cy="175424"/>
          </a:xfrm>
          <a:custGeom>
            <a:avLst/>
            <a:gdLst/>
            <a:ahLst/>
            <a:cxnLst/>
            <a:rect l="l" t="t" r="r" b="b"/>
            <a:pathLst>
              <a:path w="175424" h="175424">
                <a:moveTo>
                  <a:pt x="41115" y="19187"/>
                </a:moveTo>
                <a:cubicBezTo>
                  <a:pt x="41115" y="8600"/>
                  <a:pt x="49715" y="0"/>
                  <a:pt x="60302" y="0"/>
                </a:cubicBezTo>
                <a:lnTo>
                  <a:pt x="68525" y="0"/>
                </a:lnTo>
                <a:cubicBezTo>
                  <a:pt x="74590" y="0"/>
                  <a:pt x="79489" y="4900"/>
                  <a:pt x="79489" y="10964"/>
                </a:cubicBezTo>
                <a:lnTo>
                  <a:pt x="79489" y="164460"/>
                </a:lnTo>
                <a:cubicBezTo>
                  <a:pt x="79489" y="170525"/>
                  <a:pt x="74590" y="175424"/>
                  <a:pt x="68525" y="175424"/>
                </a:cubicBezTo>
                <a:lnTo>
                  <a:pt x="57561" y="175424"/>
                </a:lnTo>
                <a:cubicBezTo>
                  <a:pt x="47351" y="175424"/>
                  <a:pt x="38751" y="168435"/>
                  <a:pt x="36318" y="158978"/>
                </a:cubicBezTo>
                <a:cubicBezTo>
                  <a:pt x="36079" y="158978"/>
                  <a:pt x="35873" y="158978"/>
                  <a:pt x="35633" y="158978"/>
                </a:cubicBezTo>
                <a:cubicBezTo>
                  <a:pt x="20489" y="158978"/>
                  <a:pt x="8223" y="146712"/>
                  <a:pt x="8223" y="131568"/>
                </a:cubicBezTo>
                <a:cubicBezTo>
                  <a:pt x="8223" y="125401"/>
                  <a:pt x="10279" y="119713"/>
                  <a:pt x="13705" y="115122"/>
                </a:cubicBezTo>
                <a:cubicBezTo>
                  <a:pt x="7058" y="110120"/>
                  <a:pt x="2741" y="102171"/>
                  <a:pt x="2741" y="93194"/>
                </a:cubicBezTo>
                <a:cubicBezTo>
                  <a:pt x="2741" y="82607"/>
                  <a:pt x="8771" y="73390"/>
                  <a:pt x="17542" y="68834"/>
                </a:cubicBezTo>
                <a:cubicBezTo>
                  <a:pt x="15110" y="64722"/>
                  <a:pt x="13705" y="59925"/>
                  <a:pt x="13705" y="54820"/>
                </a:cubicBezTo>
                <a:cubicBezTo>
                  <a:pt x="13705" y="39676"/>
                  <a:pt x="25971" y="27410"/>
                  <a:pt x="41115" y="27410"/>
                </a:cubicBezTo>
                <a:lnTo>
                  <a:pt x="41115" y="19187"/>
                </a:lnTo>
                <a:close/>
                <a:moveTo>
                  <a:pt x="134309" y="19187"/>
                </a:moveTo>
                <a:lnTo>
                  <a:pt x="134309" y="27410"/>
                </a:lnTo>
                <a:cubicBezTo>
                  <a:pt x="149453" y="27410"/>
                  <a:pt x="161719" y="39676"/>
                  <a:pt x="161719" y="54820"/>
                </a:cubicBezTo>
                <a:cubicBezTo>
                  <a:pt x="161719" y="59960"/>
                  <a:pt x="160315" y="64756"/>
                  <a:pt x="157882" y="68834"/>
                </a:cubicBezTo>
                <a:cubicBezTo>
                  <a:pt x="166688" y="73390"/>
                  <a:pt x="172683" y="82573"/>
                  <a:pt x="172683" y="93194"/>
                </a:cubicBezTo>
                <a:cubicBezTo>
                  <a:pt x="172683" y="102171"/>
                  <a:pt x="168366" y="110120"/>
                  <a:pt x="161719" y="115122"/>
                </a:cubicBezTo>
                <a:cubicBezTo>
                  <a:pt x="165146" y="119713"/>
                  <a:pt x="167201" y="125401"/>
                  <a:pt x="167201" y="131568"/>
                </a:cubicBezTo>
                <a:cubicBezTo>
                  <a:pt x="167201" y="146712"/>
                  <a:pt x="154935" y="158978"/>
                  <a:pt x="139791" y="158978"/>
                </a:cubicBezTo>
                <a:cubicBezTo>
                  <a:pt x="139552" y="158978"/>
                  <a:pt x="139346" y="158978"/>
                  <a:pt x="139106" y="158978"/>
                </a:cubicBezTo>
                <a:cubicBezTo>
                  <a:pt x="136673" y="168435"/>
                  <a:pt x="128074" y="175424"/>
                  <a:pt x="117863" y="175424"/>
                </a:cubicBezTo>
                <a:lnTo>
                  <a:pt x="106899" y="175424"/>
                </a:lnTo>
                <a:cubicBezTo>
                  <a:pt x="100835" y="175424"/>
                  <a:pt x="95935" y="170525"/>
                  <a:pt x="95935" y="164460"/>
                </a:cubicBezTo>
                <a:lnTo>
                  <a:pt x="95935" y="10964"/>
                </a:lnTo>
                <a:cubicBezTo>
                  <a:pt x="95935" y="4900"/>
                  <a:pt x="100835" y="0"/>
                  <a:pt x="106899" y="0"/>
                </a:cubicBezTo>
                <a:lnTo>
                  <a:pt x="115122" y="0"/>
                </a:lnTo>
                <a:cubicBezTo>
                  <a:pt x="125709" y="0"/>
                  <a:pt x="134309" y="8600"/>
                  <a:pt x="134309" y="19187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1" name="Text 53">
            <a:extLst>
              <a:ext uri="{FF2B5EF4-FFF2-40B4-BE49-F238E27FC236}">
                <a16:creationId xmlns:a16="http://schemas.microsoft.com/office/drawing/2014/main" id="{68784F80-EA1C-3303-0811-835425AAEA74}"/>
              </a:ext>
            </a:extLst>
          </p:cNvPr>
          <p:cNvSpPr/>
          <p:nvPr/>
        </p:nvSpPr>
        <p:spPr>
          <a:xfrm>
            <a:off x="8711316" y="1944044"/>
            <a:ext cx="1061318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fr-FR" sz="1658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Stock</a:t>
            </a:r>
            <a:endParaRPr lang="fr-FR" sz="1600" noProof="0" dirty="0"/>
          </a:p>
        </p:txBody>
      </p:sp>
      <p:sp>
        <p:nvSpPr>
          <p:cNvPr id="82" name="Shape 54">
            <a:extLst>
              <a:ext uri="{FF2B5EF4-FFF2-40B4-BE49-F238E27FC236}">
                <a16:creationId xmlns:a16="http://schemas.microsoft.com/office/drawing/2014/main" id="{4EB1C6AE-042F-C914-0E4C-15553CE8DF03}"/>
              </a:ext>
            </a:extLst>
          </p:cNvPr>
          <p:cNvSpPr/>
          <p:nvPr/>
        </p:nvSpPr>
        <p:spPr>
          <a:xfrm>
            <a:off x="8189428" y="2439618"/>
            <a:ext cx="2396647" cy="956063"/>
          </a:xfrm>
          <a:custGeom>
            <a:avLst/>
            <a:gdLst/>
            <a:ahLst/>
            <a:cxnLst/>
            <a:rect l="l" t="t" r="r" b="b"/>
            <a:pathLst>
              <a:path w="3333065" h="956063">
                <a:moveTo>
                  <a:pt x="70165" y="0"/>
                </a:moveTo>
                <a:lnTo>
                  <a:pt x="3262899" y="0"/>
                </a:lnTo>
                <a:cubicBezTo>
                  <a:pt x="3301651" y="0"/>
                  <a:pt x="3333065" y="31414"/>
                  <a:pt x="3333065" y="70165"/>
                </a:cubicBezTo>
                <a:lnTo>
                  <a:pt x="3333065" y="885898"/>
                </a:lnTo>
                <a:cubicBezTo>
                  <a:pt x="3333065" y="924649"/>
                  <a:pt x="3301651" y="956063"/>
                  <a:pt x="3262899" y="956063"/>
                </a:cubicBezTo>
                <a:lnTo>
                  <a:pt x="70165" y="956063"/>
                </a:lnTo>
                <a:cubicBezTo>
                  <a:pt x="31414" y="956063"/>
                  <a:pt x="0" y="924649"/>
                  <a:pt x="0" y="885898"/>
                </a:cubicBezTo>
                <a:lnTo>
                  <a:pt x="0" y="70165"/>
                </a:lnTo>
                <a:cubicBezTo>
                  <a:pt x="0" y="31440"/>
                  <a:pt x="31440" y="0"/>
                  <a:pt x="7016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84" name="Text 56">
            <a:extLst>
              <a:ext uri="{FF2B5EF4-FFF2-40B4-BE49-F238E27FC236}">
                <a16:creationId xmlns:a16="http://schemas.microsoft.com/office/drawing/2014/main" id="{02FBF9BE-649D-7BE0-C589-25EB1357DE94}"/>
              </a:ext>
            </a:extLst>
          </p:cNvPr>
          <p:cNvSpPr/>
          <p:nvPr/>
        </p:nvSpPr>
        <p:spPr>
          <a:xfrm>
            <a:off x="8474493" y="2549258"/>
            <a:ext cx="3008529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10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Stock par </a:t>
            </a:r>
            <a:r>
              <a:rPr lang="fr-FR" sz="1105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ticker</a:t>
            </a:r>
            <a:endParaRPr lang="fr-FR" sz="1600" noProof="0" dirty="0"/>
          </a:p>
        </p:txBody>
      </p:sp>
      <p:sp>
        <p:nvSpPr>
          <p:cNvPr id="85" name="Text 57">
            <a:extLst>
              <a:ext uri="{FF2B5EF4-FFF2-40B4-BE49-F238E27FC236}">
                <a16:creationId xmlns:a16="http://schemas.microsoft.com/office/drawing/2014/main" id="{C60E2C8A-CC8B-5E4A-E53B-C67A9CDBB914}"/>
              </a:ext>
            </a:extLst>
          </p:cNvPr>
          <p:cNvSpPr/>
          <p:nvPr/>
        </p:nvSpPr>
        <p:spPr>
          <a:xfrm>
            <a:off x="8299069" y="2865022"/>
            <a:ext cx="11402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86" name="Text 58">
            <a:extLst>
              <a:ext uri="{FF2B5EF4-FFF2-40B4-BE49-F238E27FC236}">
                <a16:creationId xmlns:a16="http://schemas.microsoft.com/office/drawing/2014/main" id="{896EC0D5-0037-DF15-3E85-5E0A95780B36}"/>
              </a:ext>
            </a:extLst>
          </p:cNvPr>
          <p:cNvSpPr/>
          <p:nvPr/>
        </p:nvSpPr>
        <p:spPr>
          <a:xfrm>
            <a:off x="8425977" y="2829937"/>
            <a:ext cx="99991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</a:rPr>
              <a:t>P</a:t>
            </a:r>
            <a:r>
              <a:rPr lang="fr-FR" sz="967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</a:rPr>
              <a:t>rix</a:t>
            </a:r>
            <a:r>
              <a:rPr lang="fr-FR" sz="9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</a:rPr>
              <a:t> de </a:t>
            </a:r>
            <a:r>
              <a:rPr lang="fr-FR" sz="967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</a:rPr>
              <a:t>cloture</a:t>
            </a:r>
            <a:endParaRPr lang="fr-FR" sz="1600" noProof="0" dirty="0"/>
          </a:p>
        </p:txBody>
      </p:sp>
      <p:sp>
        <p:nvSpPr>
          <p:cNvPr id="87" name="Text 59">
            <a:extLst>
              <a:ext uri="{FF2B5EF4-FFF2-40B4-BE49-F238E27FC236}">
                <a16:creationId xmlns:a16="http://schemas.microsoft.com/office/drawing/2014/main" id="{BE76095E-37DF-D03C-C27D-493D2E82D93D}"/>
              </a:ext>
            </a:extLst>
          </p:cNvPr>
          <p:cNvSpPr/>
          <p:nvPr/>
        </p:nvSpPr>
        <p:spPr>
          <a:xfrm>
            <a:off x="8299069" y="3110616"/>
            <a:ext cx="11402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▸</a:t>
            </a:r>
            <a:endParaRPr lang="fr-FR" sz="1600" noProof="0" dirty="0"/>
          </a:p>
        </p:txBody>
      </p:sp>
      <p:sp>
        <p:nvSpPr>
          <p:cNvPr id="88" name="Text 60">
            <a:extLst>
              <a:ext uri="{FF2B5EF4-FFF2-40B4-BE49-F238E27FC236}">
                <a16:creationId xmlns:a16="http://schemas.microsoft.com/office/drawing/2014/main" id="{3A9E8E72-BE4D-F3BE-CABA-896D2A0F8C91}"/>
              </a:ext>
            </a:extLst>
          </p:cNvPr>
          <p:cNvSpPr/>
          <p:nvPr/>
        </p:nvSpPr>
        <p:spPr>
          <a:xfrm>
            <a:off x="8425977" y="3075532"/>
            <a:ext cx="119288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967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Volume</a:t>
            </a:r>
            <a:endParaRPr lang="fr-FR" sz="1600" noProof="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469" y="321469"/>
            <a:ext cx="1531938" cy="261937"/>
          </a:xfrm>
          <a:custGeom>
            <a:avLst/>
            <a:gdLst/>
            <a:ahLst/>
            <a:cxnLst/>
            <a:rect l="l" t="t" r="r" b="b"/>
            <a:pathLst>
              <a:path w="1531938" h="261937">
                <a:moveTo>
                  <a:pt x="31749" y="0"/>
                </a:moveTo>
                <a:lnTo>
                  <a:pt x="1500188" y="0"/>
                </a:lnTo>
                <a:cubicBezTo>
                  <a:pt x="1517723" y="0"/>
                  <a:pt x="1531938" y="14215"/>
                  <a:pt x="1531938" y="31749"/>
                </a:cubicBezTo>
                <a:lnTo>
                  <a:pt x="1531938" y="230188"/>
                </a:lnTo>
                <a:cubicBezTo>
                  <a:pt x="1531938" y="247723"/>
                  <a:pt x="1517723" y="261937"/>
                  <a:pt x="1500188" y="261938"/>
                </a:cubicBezTo>
                <a:lnTo>
                  <a:pt x="31749" y="261937"/>
                </a:lnTo>
                <a:cubicBezTo>
                  <a:pt x="14215" y="261938"/>
                  <a:pt x="0" y="247723"/>
                  <a:pt x="0" y="230188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" name="Text 1"/>
          <p:cNvSpPr/>
          <p:nvPr/>
        </p:nvSpPr>
        <p:spPr>
          <a:xfrm>
            <a:off x="452438" y="381000"/>
            <a:ext cx="1330151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kern="0" spc="50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MACHINE LEARNING</a:t>
            </a:r>
            <a:endParaRPr lang="fr-FR" sz="1600" noProof="0" dirty="0"/>
          </a:p>
        </p:txBody>
      </p:sp>
      <p:sp>
        <p:nvSpPr>
          <p:cNvPr id="4" name="Text 2"/>
          <p:cNvSpPr/>
          <p:nvPr/>
        </p:nvSpPr>
        <p:spPr>
          <a:xfrm>
            <a:off x="317500" y="714375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fr-FR" sz="30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Modèle </a:t>
            </a:r>
            <a:r>
              <a:rPr lang="fr-FR" sz="3000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XGBoost</a:t>
            </a:r>
            <a:r>
              <a:rPr lang="fr-FR" sz="300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et Synchronisation Temps Réel</a:t>
            </a:r>
            <a:endParaRPr lang="fr-FR" sz="1600" noProof="0" dirty="0"/>
          </a:p>
        </p:txBody>
      </p:sp>
      <p:sp>
        <p:nvSpPr>
          <p:cNvPr id="5" name="Text 3"/>
          <p:cNvSpPr/>
          <p:nvPr/>
        </p:nvSpPr>
        <p:spPr>
          <a:xfrm>
            <a:off x="317500" y="1190625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noProof="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Prédiction de rendements avec alignement temporel</a:t>
            </a:r>
            <a:endParaRPr lang="fr-FR" sz="1600" noProof="0" dirty="0"/>
          </a:p>
        </p:txBody>
      </p:sp>
      <p:sp>
        <p:nvSpPr>
          <p:cNvPr id="6" name="Shape 4"/>
          <p:cNvSpPr/>
          <p:nvPr/>
        </p:nvSpPr>
        <p:spPr>
          <a:xfrm>
            <a:off x="452437" y="1543845"/>
            <a:ext cx="5560219" cy="2579422"/>
          </a:xfrm>
          <a:custGeom>
            <a:avLst/>
            <a:gdLst/>
            <a:ahLst/>
            <a:cxnLst/>
            <a:rect l="l" t="t" r="r" b="b"/>
            <a:pathLst>
              <a:path w="5691188" h="4968875">
                <a:moveTo>
                  <a:pt x="95253" y="0"/>
                </a:moveTo>
                <a:lnTo>
                  <a:pt x="5595934" y="0"/>
                </a:lnTo>
                <a:cubicBezTo>
                  <a:pt x="5648541" y="0"/>
                  <a:pt x="5691188" y="42646"/>
                  <a:pt x="5691188" y="95253"/>
                </a:cubicBezTo>
                <a:lnTo>
                  <a:pt x="5691188" y="4873622"/>
                </a:lnTo>
                <a:cubicBezTo>
                  <a:pt x="5691188" y="4926229"/>
                  <a:pt x="5648541" y="4968875"/>
                  <a:pt x="5595934" y="4968875"/>
                </a:cubicBezTo>
                <a:lnTo>
                  <a:pt x="95253" y="4968875"/>
                </a:lnTo>
                <a:cubicBezTo>
                  <a:pt x="42646" y="4968875"/>
                  <a:pt x="0" y="4926229"/>
                  <a:pt x="0" y="4873622"/>
                </a:cubicBezTo>
                <a:lnTo>
                  <a:pt x="0" y="95253"/>
                </a:lnTo>
                <a:cubicBezTo>
                  <a:pt x="0" y="42682"/>
                  <a:pt x="42682" y="0"/>
                  <a:pt x="95253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7" name="Shape 5"/>
          <p:cNvSpPr/>
          <p:nvPr/>
        </p:nvSpPr>
        <p:spPr>
          <a:xfrm>
            <a:off x="484187" y="172243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8" name="Shape 6"/>
          <p:cNvSpPr/>
          <p:nvPr/>
        </p:nvSpPr>
        <p:spPr>
          <a:xfrm>
            <a:off x="587375" y="1849438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9" name="Text 7"/>
          <p:cNvSpPr/>
          <p:nvPr/>
        </p:nvSpPr>
        <p:spPr>
          <a:xfrm>
            <a:off x="1055688" y="1706563"/>
            <a:ext cx="216693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875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XGBoost</a:t>
            </a:r>
            <a:r>
              <a:rPr lang="fr-FR" sz="187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</a:t>
            </a:r>
            <a:r>
              <a:rPr lang="fr-FR" sz="1875" b="1" noProof="0" dirty="0" err="1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Regressor</a:t>
            </a:r>
            <a:endParaRPr lang="fr-FR" sz="1600" noProof="0" dirty="0"/>
          </a:p>
        </p:txBody>
      </p:sp>
      <p:sp>
        <p:nvSpPr>
          <p:cNvPr id="10" name="Text 8"/>
          <p:cNvSpPr/>
          <p:nvPr/>
        </p:nvSpPr>
        <p:spPr>
          <a:xfrm>
            <a:off x="1055688" y="1992313"/>
            <a:ext cx="211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Gradient </a:t>
            </a:r>
            <a:r>
              <a:rPr lang="fr-FR" sz="1000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Boosting</a:t>
            </a:r>
            <a:endParaRPr lang="fr-FR" sz="1600" noProof="0" dirty="0"/>
          </a:p>
        </p:txBody>
      </p:sp>
      <p:sp>
        <p:nvSpPr>
          <p:cNvPr id="11" name="Shape 9"/>
          <p:cNvSpPr/>
          <p:nvPr/>
        </p:nvSpPr>
        <p:spPr>
          <a:xfrm>
            <a:off x="488156" y="2313781"/>
            <a:ext cx="5357813" cy="1071563"/>
          </a:xfrm>
          <a:custGeom>
            <a:avLst/>
            <a:gdLst/>
            <a:ahLst/>
            <a:cxnLst/>
            <a:rect l="l" t="t" r="r" b="b"/>
            <a:pathLst>
              <a:path w="5357813" h="1071563">
                <a:moveTo>
                  <a:pt x="63501" y="0"/>
                </a:moveTo>
                <a:lnTo>
                  <a:pt x="5294312" y="0"/>
                </a:lnTo>
                <a:cubicBezTo>
                  <a:pt x="5329382" y="0"/>
                  <a:pt x="5357813" y="28430"/>
                  <a:pt x="5357813" y="63501"/>
                </a:cubicBezTo>
                <a:lnTo>
                  <a:pt x="5357813" y="1008062"/>
                </a:lnTo>
                <a:cubicBezTo>
                  <a:pt x="5357813" y="1043132"/>
                  <a:pt x="5329382" y="1071563"/>
                  <a:pt x="5294312" y="1071562"/>
                </a:cubicBezTo>
                <a:lnTo>
                  <a:pt x="63501" y="1071563"/>
                </a:lnTo>
                <a:cubicBezTo>
                  <a:pt x="28430" y="1071562"/>
                  <a:pt x="0" y="1043132"/>
                  <a:pt x="0" y="1008062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2" name="Shape 10"/>
          <p:cNvSpPr/>
          <p:nvPr/>
        </p:nvSpPr>
        <p:spPr>
          <a:xfrm>
            <a:off x="607219" y="2452688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25016" y="71438"/>
                </a:moveTo>
                <a:cubicBezTo>
                  <a:pt x="125016" y="41867"/>
                  <a:pt x="101008" y="17859"/>
                  <a:pt x="71438" y="17859"/>
                </a:cubicBezTo>
                <a:cubicBezTo>
                  <a:pt x="41867" y="17859"/>
                  <a:pt x="17859" y="41867"/>
                  <a:pt x="17859" y="71438"/>
                </a:cubicBezTo>
                <a:cubicBezTo>
                  <a:pt x="17859" y="101008"/>
                  <a:pt x="41867" y="125016"/>
                  <a:pt x="71438" y="125016"/>
                </a:cubicBezTo>
                <a:cubicBezTo>
                  <a:pt x="101008" y="125016"/>
                  <a:pt x="125016" y="101008"/>
                  <a:pt x="125016" y="71438"/>
                </a:cubicBezTo>
                <a:close/>
                <a:moveTo>
                  <a:pt x="0" y="71438"/>
                </a:moveTo>
                <a:cubicBezTo>
                  <a:pt x="0" y="32010"/>
                  <a:pt x="32010" y="0"/>
                  <a:pt x="71437" y="0"/>
                </a:cubicBezTo>
                <a:cubicBezTo>
                  <a:pt x="110865" y="0"/>
                  <a:pt x="142875" y="32010"/>
                  <a:pt x="142875" y="71437"/>
                </a:cubicBezTo>
                <a:cubicBezTo>
                  <a:pt x="142875" y="110865"/>
                  <a:pt x="110865" y="142875"/>
                  <a:pt x="71438" y="142875"/>
                </a:cubicBezTo>
                <a:cubicBezTo>
                  <a:pt x="32010" y="142875"/>
                  <a:pt x="0" y="110865"/>
                  <a:pt x="0" y="71438"/>
                </a:cubicBezTo>
                <a:close/>
                <a:moveTo>
                  <a:pt x="71438" y="93762"/>
                </a:moveTo>
                <a:cubicBezTo>
                  <a:pt x="83759" y="93762"/>
                  <a:pt x="93762" y="83759"/>
                  <a:pt x="93762" y="71438"/>
                </a:cubicBezTo>
                <a:cubicBezTo>
                  <a:pt x="93762" y="59116"/>
                  <a:pt x="83759" y="49113"/>
                  <a:pt x="71438" y="49113"/>
                </a:cubicBezTo>
                <a:cubicBezTo>
                  <a:pt x="59116" y="49113"/>
                  <a:pt x="49113" y="59116"/>
                  <a:pt x="49113" y="71438"/>
                </a:cubicBezTo>
                <a:cubicBezTo>
                  <a:pt x="49113" y="83759"/>
                  <a:pt x="59116" y="93762"/>
                  <a:pt x="71438" y="93762"/>
                </a:cubicBezTo>
                <a:close/>
                <a:moveTo>
                  <a:pt x="71438" y="31254"/>
                </a:moveTo>
                <a:cubicBezTo>
                  <a:pt x="93615" y="31254"/>
                  <a:pt x="111621" y="49260"/>
                  <a:pt x="111621" y="71438"/>
                </a:cubicBezTo>
                <a:cubicBezTo>
                  <a:pt x="111621" y="93615"/>
                  <a:pt x="93615" y="111621"/>
                  <a:pt x="71438" y="111621"/>
                </a:cubicBezTo>
                <a:cubicBezTo>
                  <a:pt x="49260" y="111621"/>
                  <a:pt x="31254" y="93615"/>
                  <a:pt x="31254" y="71438"/>
                </a:cubicBezTo>
                <a:cubicBezTo>
                  <a:pt x="31254" y="49260"/>
                  <a:pt x="49260" y="31254"/>
                  <a:pt x="71438" y="31254"/>
                </a:cubicBezTo>
                <a:close/>
                <a:moveTo>
                  <a:pt x="62508" y="71438"/>
                </a:moveTo>
                <a:cubicBezTo>
                  <a:pt x="62508" y="66509"/>
                  <a:pt x="66509" y="62508"/>
                  <a:pt x="71438" y="62508"/>
                </a:cubicBezTo>
                <a:cubicBezTo>
                  <a:pt x="76366" y="62508"/>
                  <a:pt x="80367" y="66509"/>
                  <a:pt x="80367" y="71438"/>
                </a:cubicBezTo>
                <a:cubicBezTo>
                  <a:pt x="80367" y="76366"/>
                  <a:pt x="76366" y="80367"/>
                  <a:pt x="71438" y="80367"/>
                </a:cubicBezTo>
                <a:cubicBezTo>
                  <a:pt x="66509" y="80367"/>
                  <a:pt x="62508" y="76366"/>
                  <a:pt x="62508" y="71438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3" name="Text 11"/>
          <p:cNvSpPr/>
          <p:nvPr/>
        </p:nvSpPr>
        <p:spPr>
          <a:xfrm>
            <a:off x="769938" y="2413000"/>
            <a:ext cx="504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Cible : Rendements</a:t>
            </a:r>
            <a:endParaRPr lang="fr-FR" sz="1600" noProof="0" dirty="0"/>
          </a:p>
        </p:txBody>
      </p:sp>
      <p:sp>
        <p:nvSpPr>
          <p:cNvPr id="14" name="Text 12"/>
          <p:cNvSpPr/>
          <p:nvPr/>
        </p:nvSpPr>
        <p:spPr>
          <a:xfrm>
            <a:off x="587375" y="2698750"/>
            <a:ext cx="522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Prédit les </a:t>
            </a:r>
            <a:r>
              <a:rPr lang="fr-FR" sz="100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rendements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pas les prix :</a:t>
            </a:r>
            <a:endParaRPr lang="fr-FR" sz="1600" noProof="0" dirty="0"/>
          </a:p>
        </p:txBody>
      </p:sp>
      <p:sp>
        <p:nvSpPr>
          <p:cNvPr id="15" name="Shape 13"/>
          <p:cNvSpPr/>
          <p:nvPr/>
        </p:nvSpPr>
        <p:spPr>
          <a:xfrm>
            <a:off x="591344" y="2956719"/>
            <a:ext cx="5151438" cy="325438"/>
          </a:xfrm>
          <a:custGeom>
            <a:avLst/>
            <a:gdLst/>
            <a:ahLst/>
            <a:cxnLst/>
            <a:rect l="l" t="t" r="r" b="b"/>
            <a:pathLst>
              <a:path w="5151438" h="325438">
                <a:moveTo>
                  <a:pt x="31750" y="0"/>
                </a:moveTo>
                <a:lnTo>
                  <a:pt x="5119688" y="0"/>
                </a:lnTo>
                <a:cubicBezTo>
                  <a:pt x="5137223" y="0"/>
                  <a:pt x="5151438" y="14215"/>
                  <a:pt x="5151438" y="31750"/>
                </a:cubicBezTo>
                <a:lnTo>
                  <a:pt x="5151438" y="293688"/>
                </a:lnTo>
                <a:cubicBezTo>
                  <a:pt x="5151438" y="311223"/>
                  <a:pt x="5137223" y="325438"/>
                  <a:pt x="5119688" y="325438"/>
                </a:cubicBezTo>
                <a:lnTo>
                  <a:pt x="31750" y="325438"/>
                </a:lnTo>
                <a:cubicBezTo>
                  <a:pt x="14215" y="325438"/>
                  <a:pt x="0" y="311223"/>
                  <a:pt x="0" y="29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A896">
              <a:alpha val="1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6" name="Text 14"/>
          <p:cNvSpPr/>
          <p:nvPr/>
        </p:nvSpPr>
        <p:spPr>
          <a:xfrm>
            <a:off x="658813" y="3024188"/>
            <a:ext cx="5080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return(t) = (P(t) - P(t-1)) / P(t-1)</a:t>
            </a:r>
            <a:endParaRPr lang="fr-FR" sz="1600" noProof="0" dirty="0"/>
          </a:p>
        </p:txBody>
      </p:sp>
      <p:sp>
        <p:nvSpPr>
          <p:cNvPr id="32" name="Shape 30"/>
          <p:cNvSpPr/>
          <p:nvPr/>
        </p:nvSpPr>
        <p:spPr>
          <a:xfrm>
            <a:off x="6180336" y="1543844"/>
            <a:ext cx="5690196" cy="2579423"/>
          </a:xfrm>
          <a:custGeom>
            <a:avLst/>
            <a:gdLst/>
            <a:ahLst/>
            <a:cxnLst/>
            <a:rect l="l" t="t" r="r" b="b"/>
            <a:pathLst>
              <a:path w="5691188" h="4968875">
                <a:moveTo>
                  <a:pt x="95253" y="0"/>
                </a:moveTo>
                <a:lnTo>
                  <a:pt x="5595934" y="0"/>
                </a:lnTo>
                <a:cubicBezTo>
                  <a:pt x="5648541" y="0"/>
                  <a:pt x="5691188" y="42646"/>
                  <a:pt x="5691188" y="95253"/>
                </a:cubicBezTo>
                <a:lnTo>
                  <a:pt x="5691188" y="4873622"/>
                </a:lnTo>
                <a:cubicBezTo>
                  <a:pt x="5691188" y="4926229"/>
                  <a:pt x="5648541" y="4968875"/>
                  <a:pt x="5595934" y="4968875"/>
                </a:cubicBezTo>
                <a:lnTo>
                  <a:pt x="95253" y="4968875"/>
                </a:lnTo>
                <a:cubicBezTo>
                  <a:pt x="42646" y="4968875"/>
                  <a:pt x="0" y="4926229"/>
                  <a:pt x="0" y="4873622"/>
                </a:cubicBezTo>
                <a:lnTo>
                  <a:pt x="0" y="95253"/>
                </a:lnTo>
                <a:cubicBezTo>
                  <a:pt x="0" y="42682"/>
                  <a:pt x="42682" y="0"/>
                  <a:pt x="95253" y="0"/>
                </a:cubicBezTo>
                <a:close/>
              </a:path>
            </a:pathLst>
          </a:custGeom>
          <a:solidFill>
            <a:srgbClr val="4A4E54">
              <a:alpha val="30196"/>
            </a:srgbClr>
          </a:solidFill>
          <a:ln w="12700">
            <a:solidFill>
              <a:srgbClr val="00A89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3" name="Shape 31"/>
          <p:cNvSpPr/>
          <p:nvPr/>
        </p:nvSpPr>
        <p:spPr>
          <a:xfrm>
            <a:off x="6342063" y="172243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4" name="Shape 32"/>
          <p:cNvSpPr/>
          <p:nvPr/>
        </p:nvSpPr>
        <p:spPr>
          <a:xfrm>
            <a:off x="6469063" y="1849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5" name="Text 33"/>
          <p:cNvSpPr/>
          <p:nvPr/>
        </p:nvSpPr>
        <p:spPr>
          <a:xfrm>
            <a:off x="6913563" y="1706563"/>
            <a:ext cx="181768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fr-FR" sz="187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Synchronisation</a:t>
            </a:r>
            <a:endParaRPr lang="fr-FR" sz="1600" noProof="0" dirty="0"/>
          </a:p>
        </p:txBody>
      </p:sp>
      <p:sp>
        <p:nvSpPr>
          <p:cNvPr id="36" name="Text 34"/>
          <p:cNvSpPr/>
          <p:nvPr/>
        </p:nvSpPr>
        <p:spPr>
          <a:xfrm>
            <a:off x="6913563" y="1992313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Alignement temporel</a:t>
            </a:r>
            <a:endParaRPr lang="fr-FR" sz="1600" noProof="0" dirty="0"/>
          </a:p>
        </p:txBody>
      </p:sp>
      <p:sp>
        <p:nvSpPr>
          <p:cNvPr id="37" name="Shape 35"/>
          <p:cNvSpPr/>
          <p:nvPr/>
        </p:nvSpPr>
        <p:spPr>
          <a:xfrm>
            <a:off x="6346031" y="2313781"/>
            <a:ext cx="5357813" cy="674688"/>
          </a:xfrm>
          <a:custGeom>
            <a:avLst/>
            <a:gdLst/>
            <a:ahLst/>
            <a:cxnLst/>
            <a:rect l="l" t="t" r="r" b="b"/>
            <a:pathLst>
              <a:path w="5357813" h="674688">
                <a:moveTo>
                  <a:pt x="63502" y="0"/>
                </a:moveTo>
                <a:lnTo>
                  <a:pt x="5294311" y="0"/>
                </a:lnTo>
                <a:cubicBezTo>
                  <a:pt x="5329382" y="0"/>
                  <a:pt x="5357813" y="28431"/>
                  <a:pt x="5357813" y="63502"/>
                </a:cubicBezTo>
                <a:lnTo>
                  <a:pt x="5357813" y="611186"/>
                </a:lnTo>
                <a:cubicBezTo>
                  <a:pt x="5357812" y="646257"/>
                  <a:pt x="5329382" y="674688"/>
                  <a:pt x="5294311" y="674688"/>
                </a:cubicBezTo>
                <a:lnTo>
                  <a:pt x="63502" y="674688"/>
                </a:lnTo>
                <a:cubicBezTo>
                  <a:pt x="28431" y="674688"/>
                  <a:pt x="0" y="646257"/>
                  <a:pt x="0" y="611186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38" name="Shape 36"/>
          <p:cNvSpPr/>
          <p:nvPr/>
        </p:nvSpPr>
        <p:spPr>
          <a:xfrm>
            <a:off x="6465094" y="2452688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0"/>
                </a:moveTo>
                <a:cubicBezTo>
                  <a:pt x="75540" y="0"/>
                  <a:pt x="79307" y="2260"/>
                  <a:pt x="81260" y="5860"/>
                </a:cubicBezTo>
                <a:lnTo>
                  <a:pt x="141536" y="117481"/>
                </a:lnTo>
                <a:cubicBezTo>
                  <a:pt x="143405" y="120941"/>
                  <a:pt x="143321" y="125127"/>
                  <a:pt x="141312" y="128504"/>
                </a:cubicBezTo>
                <a:cubicBezTo>
                  <a:pt x="139303" y="131880"/>
                  <a:pt x="135648" y="133945"/>
                  <a:pt x="131713" y="133945"/>
                </a:cubicBezTo>
                <a:lnTo>
                  <a:pt x="11162" y="133945"/>
                </a:lnTo>
                <a:cubicBezTo>
                  <a:pt x="7227" y="133945"/>
                  <a:pt x="3600" y="131880"/>
                  <a:pt x="1563" y="128504"/>
                </a:cubicBezTo>
                <a:cubicBezTo>
                  <a:pt x="-474" y="125127"/>
                  <a:pt x="-530" y="120941"/>
                  <a:pt x="1339" y="117481"/>
                </a:cubicBezTo>
                <a:lnTo>
                  <a:pt x="61615" y="5860"/>
                </a:lnTo>
                <a:cubicBezTo>
                  <a:pt x="63568" y="2260"/>
                  <a:pt x="67335" y="0"/>
                  <a:pt x="71438" y="0"/>
                </a:cubicBezTo>
                <a:close/>
                <a:moveTo>
                  <a:pt x="71438" y="46881"/>
                </a:moveTo>
                <a:cubicBezTo>
                  <a:pt x="67726" y="46881"/>
                  <a:pt x="64740" y="49867"/>
                  <a:pt x="64740" y="53578"/>
                </a:cubicBezTo>
                <a:lnTo>
                  <a:pt x="64740" y="84832"/>
                </a:lnTo>
                <a:cubicBezTo>
                  <a:pt x="64740" y="88543"/>
                  <a:pt x="67726" y="91529"/>
                  <a:pt x="71438" y="91529"/>
                </a:cubicBezTo>
                <a:cubicBezTo>
                  <a:pt x="75149" y="91529"/>
                  <a:pt x="78135" y="88543"/>
                  <a:pt x="78135" y="84832"/>
                </a:cubicBezTo>
                <a:lnTo>
                  <a:pt x="78135" y="53578"/>
                </a:lnTo>
                <a:cubicBezTo>
                  <a:pt x="78135" y="49867"/>
                  <a:pt x="75149" y="46881"/>
                  <a:pt x="71438" y="46881"/>
                </a:cubicBezTo>
                <a:close/>
                <a:moveTo>
                  <a:pt x="78888" y="107156"/>
                </a:moveTo>
                <a:cubicBezTo>
                  <a:pt x="79058" y="104391"/>
                  <a:pt x="77678" y="101759"/>
                  <a:pt x="75308" y="100325"/>
                </a:cubicBezTo>
                <a:cubicBezTo>
                  <a:pt x="72937" y="98891"/>
                  <a:pt x="69966" y="98891"/>
                  <a:pt x="67595" y="100325"/>
                </a:cubicBezTo>
                <a:cubicBezTo>
                  <a:pt x="65224" y="101759"/>
                  <a:pt x="63845" y="104391"/>
                  <a:pt x="64015" y="107156"/>
                </a:cubicBezTo>
                <a:cubicBezTo>
                  <a:pt x="63845" y="109922"/>
                  <a:pt x="65224" y="112553"/>
                  <a:pt x="67595" y="113987"/>
                </a:cubicBezTo>
                <a:cubicBezTo>
                  <a:pt x="69966" y="115421"/>
                  <a:pt x="72937" y="115421"/>
                  <a:pt x="75308" y="113987"/>
                </a:cubicBezTo>
                <a:cubicBezTo>
                  <a:pt x="77678" y="112553"/>
                  <a:pt x="79058" y="109922"/>
                  <a:pt x="78888" y="107156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39" name="Text 37"/>
          <p:cNvSpPr/>
          <p:nvPr/>
        </p:nvSpPr>
        <p:spPr>
          <a:xfrm>
            <a:off x="6627813" y="2413000"/>
            <a:ext cx="504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Défi Technique</a:t>
            </a:r>
            <a:endParaRPr lang="fr-FR" sz="1600" noProof="0" dirty="0"/>
          </a:p>
        </p:txBody>
      </p:sp>
      <p:sp>
        <p:nvSpPr>
          <p:cNvPr id="40" name="Text 38"/>
          <p:cNvSpPr/>
          <p:nvPr/>
        </p:nvSpPr>
        <p:spPr>
          <a:xfrm>
            <a:off x="6445250" y="2698750"/>
            <a:ext cx="522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Données boursières (500K 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ticks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/h) vs 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Reddit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(50K </a:t>
            </a:r>
            <a:r>
              <a:rPr lang="fr-FR" sz="1000" noProof="0" dirty="0" err="1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posts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/h) : débits asynchrones.</a:t>
            </a:r>
            <a:endParaRPr lang="fr-FR" sz="1600" noProof="0" dirty="0"/>
          </a:p>
        </p:txBody>
      </p:sp>
      <p:sp>
        <p:nvSpPr>
          <p:cNvPr id="41" name="Shape 39"/>
          <p:cNvSpPr/>
          <p:nvPr/>
        </p:nvSpPr>
        <p:spPr>
          <a:xfrm>
            <a:off x="6346031" y="3091656"/>
            <a:ext cx="5357813" cy="777876"/>
          </a:xfrm>
          <a:custGeom>
            <a:avLst/>
            <a:gdLst/>
            <a:ahLst/>
            <a:cxnLst/>
            <a:rect l="l" t="t" r="r" b="b"/>
            <a:pathLst>
              <a:path w="5357813" h="960438">
                <a:moveTo>
                  <a:pt x="63504" y="0"/>
                </a:moveTo>
                <a:lnTo>
                  <a:pt x="5294308" y="0"/>
                </a:lnTo>
                <a:cubicBezTo>
                  <a:pt x="5329381" y="0"/>
                  <a:pt x="5357813" y="28432"/>
                  <a:pt x="5357813" y="63504"/>
                </a:cubicBezTo>
                <a:lnTo>
                  <a:pt x="5357813" y="896933"/>
                </a:lnTo>
                <a:cubicBezTo>
                  <a:pt x="5357813" y="932006"/>
                  <a:pt x="5329381" y="960437"/>
                  <a:pt x="5294308" y="960438"/>
                </a:cubicBezTo>
                <a:lnTo>
                  <a:pt x="63504" y="960438"/>
                </a:lnTo>
                <a:cubicBezTo>
                  <a:pt x="28432" y="960438"/>
                  <a:pt x="0" y="932006"/>
                  <a:pt x="0" y="896933"/>
                </a:cubicBezTo>
                <a:lnTo>
                  <a:pt x="0" y="63504"/>
                </a:lnTo>
                <a:cubicBezTo>
                  <a:pt x="0" y="28432"/>
                  <a:pt x="28432" y="0"/>
                  <a:pt x="6350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0E2E5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42" name="Shape 40"/>
          <p:cNvSpPr/>
          <p:nvPr/>
        </p:nvSpPr>
        <p:spPr>
          <a:xfrm>
            <a:off x="6465094" y="323056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142875"/>
                </a:moveTo>
                <a:cubicBezTo>
                  <a:pt x="110865" y="142875"/>
                  <a:pt x="142875" y="110865"/>
                  <a:pt x="142875" y="71438"/>
                </a:cubicBezTo>
                <a:cubicBezTo>
                  <a:pt x="142875" y="32010"/>
                  <a:pt x="110865" y="0"/>
                  <a:pt x="71438" y="0"/>
                </a:cubicBezTo>
                <a:cubicBezTo>
                  <a:pt x="32010" y="0"/>
                  <a:pt x="0" y="32010"/>
                  <a:pt x="0" y="71438"/>
                </a:cubicBezTo>
                <a:cubicBezTo>
                  <a:pt x="0" y="110865"/>
                  <a:pt x="32010" y="142875"/>
                  <a:pt x="71437" y="142875"/>
                </a:cubicBezTo>
                <a:close/>
                <a:moveTo>
                  <a:pt x="94990" y="59355"/>
                </a:moveTo>
                <a:lnTo>
                  <a:pt x="72665" y="95073"/>
                </a:lnTo>
                <a:cubicBezTo>
                  <a:pt x="71493" y="96943"/>
                  <a:pt x="69484" y="98115"/>
                  <a:pt x="67280" y="98227"/>
                </a:cubicBezTo>
                <a:cubicBezTo>
                  <a:pt x="65075" y="98338"/>
                  <a:pt x="62954" y="97334"/>
                  <a:pt x="61643" y="95548"/>
                </a:cubicBezTo>
                <a:lnTo>
                  <a:pt x="48248" y="77688"/>
                </a:lnTo>
                <a:cubicBezTo>
                  <a:pt x="46016" y="74730"/>
                  <a:pt x="46630" y="70545"/>
                  <a:pt x="49588" y="68312"/>
                </a:cubicBezTo>
                <a:cubicBezTo>
                  <a:pt x="52546" y="66080"/>
                  <a:pt x="56731" y="66694"/>
                  <a:pt x="58964" y="69652"/>
                </a:cubicBezTo>
                <a:lnTo>
                  <a:pt x="66498" y="79697"/>
                </a:lnTo>
                <a:lnTo>
                  <a:pt x="83632" y="52267"/>
                </a:lnTo>
                <a:cubicBezTo>
                  <a:pt x="85585" y="49141"/>
                  <a:pt x="89715" y="48165"/>
                  <a:pt x="92869" y="50146"/>
                </a:cubicBezTo>
                <a:cubicBezTo>
                  <a:pt x="96022" y="52127"/>
                  <a:pt x="96971" y="56229"/>
                  <a:pt x="94990" y="59382"/>
                </a:cubicBez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43" name="Text 41"/>
          <p:cNvSpPr/>
          <p:nvPr/>
        </p:nvSpPr>
        <p:spPr>
          <a:xfrm>
            <a:off x="6627813" y="3190875"/>
            <a:ext cx="504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125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Solution</a:t>
            </a:r>
            <a:endParaRPr lang="fr-FR" sz="1600" noProof="0" dirty="0"/>
          </a:p>
        </p:txBody>
      </p:sp>
      <p:sp>
        <p:nvSpPr>
          <p:cNvPr id="45" name="Text 43"/>
          <p:cNvSpPr/>
          <p:nvPr/>
        </p:nvSpPr>
        <p:spPr>
          <a:xfrm>
            <a:off x="6610697" y="3476625"/>
            <a:ext cx="187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fr-FR" sz="1000" b="1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Fenêtres temporelles:</a:t>
            </a:r>
            <a:r>
              <a:rPr lang="fr-FR" sz="1000" noProof="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Agrégation</a:t>
            </a:r>
            <a:endParaRPr lang="fr-FR" sz="1600" noProof="0" dirty="0"/>
          </a:p>
        </p:txBody>
      </p:sp>
      <p:sp>
        <p:nvSpPr>
          <p:cNvPr id="52" name="Shape 50"/>
          <p:cNvSpPr/>
          <p:nvPr/>
        </p:nvSpPr>
        <p:spPr>
          <a:xfrm>
            <a:off x="404812" y="4627561"/>
            <a:ext cx="11549063" cy="1373188"/>
          </a:xfrm>
          <a:custGeom>
            <a:avLst/>
            <a:gdLst/>
            <a:ahLst/>
            <a:cxnLst/>
            <a:rect l="l" t="t" r="r" b="b"/>
            <a:pathLst>
              <a:path w="11549063" h="1373188">
                <a:moveTo>
                  <a:pt x="95244" y="0"/>
                </a:moveTo>
                <a:lnTo>
                  <a:pt x="11453818" y="0"/>
                </a:lnTo>
                <a:cubicBezTo>
                  <a:pt x="11506385" y="0"/>
                  <a:pt x="11549063" y="42678"/>
                  <a:pt x="11549063" y="95244"/>
                </a:cubicBezTo>
                <a:lnTo>
                  <a:pt x="11549063" y="1277943"/>
                </a:lnTo>
                <a:cubicBezTo>
                  <a:pt x="11549063" y="1330545"/>
                  <a:pt x="11506420" y="1373188"/>
                  <a:pt x="11453818" y="1373188"/>
                </a:cubicBezTo>
                <a:lnTo>
                  <a:pt x="95244" y="1373188"/>
                </a:lnTo>
                <a:cubicBezTo>
                  <a:pt x="42678" y="1373188"/>
                  <a:pt x="0" y="1330510"/>
                  <a:pt x="0" y="1277943"/>
                </a:cubicBezTo>
                <a:lnTo>
                  <a:pt x="0" y="95244"/>
                </a:lnTo>
                <a:cubicBezTo>
                  <a:pt x="0" y="42642"/>
                  <a:pt x="42642" y="0"/>
                  <a:pt x="9524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A896">
                  <a:alpha val="20000"/>
                </a:srgbClr>
              </a:gs>
              <a:gs pos="100000">
                <a:srgbClr val="00A896">
                  <a:alpha val="5000"/>
                </a:srgbClr>
              </a:gs>
            </a:gsLst>
            <a:lin ang="0" scaled="1"/>
          </a:gradFill>
          <a:ln w="12700">
            <a:solidFill>
              <a:srgbClr val="00A896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53" name="Shape 51"/>
          <p:cNvSpPr/>
          <p:nvPr/>
        </p:nvSpPr>
        <p:spPr>
          <a:xfrm>
            <a:off x="555624" y="4790279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0" y="24805"/>
                </a:moveTo>
                <a:cubicBezTo>
                  <a:pt x="0" y="16588"/>
                  <a:pt x="6666" y="9922"/>
                  <a:pt x="14883" y="9922"/>
                </a:cubicBezTo>
                <a:lnTo>
                  <a:pt x="44648" y="9922"/>
                </a:lnTo>
                <a:cubicBezTo>
                  <a:pt x="52865" y="9922"/>
                  <a:pt x="59531" y="16588"/>
                  <a:pt x="59531" y="24805"/>
                </a:cubicBezTo>
                <a:lnTo>
                  <a:pt x="59531" y="29766"/>
                </a:lnTo>
                <a:lnTo>
                  <a:pt x="99219" y="29766"/>
                </a:lnTo>
                <a:lnTo>
                  <a:pt x="99219" y="24805"/>
                </a:lnTo>
                <a:cubicBezTo>
                  <a:pt x="99219" y="16588"/>
                  <a:pt x="105885" y="9922"/>
                  <a:pt x="114102" y="9922"/>
                </a:cubicBezTo>
                <a:lnTo>
                  <a:pt x="143867" y="9922"/>
                </a:lnTo>
                <a:cubicBezTo>
                  <a:pt x="152084" y="9922"/>
                  <a:pt x="158750" y="16588"/>
                  <a:pt x="158750" y="24805"/>
                </a:cubicBezTo>
                <a:lnTo>
                  <a:pt x="158750" y="54570"/>
                </a:lnTo>
                <a:cubicBezTo>
                  <a:pt x="158750" y="62787"/>
                  <a:pt x="152084" y="69453"/>
                  <a:pt x="143867" y="69453"/>
                </a:cubicBezTo>
                <a:lnTo>
                  <a:pt x="114102" y="69453"/>
                </a:lnTo>
                <a:cubicBezTo>
                  <a:pt x="105885" y="69453"/>
                  <a:pt x="99219" y="62787"/>
                  <a:pt x="99219" y="54570"/>
                </a:cubicBezTo>
                <a:lnTo>
                  <a:pt x="99219" y="49609"/>
                </a:lnTo>
                <a:lnTo>
                  <a:pt x="59531" y="49609"/>
                </a:lnTo>
                <a:lnTo>
                  <a:pt x="59531" y="54570"/>
                </a:lnTo>
                <a:cubicBezTo>
                  <a:pt x="59531" y="56834"/>
                  <a:pt x="59004" y="59004"/>
                  <a:pt x="58105" y="60927"/>
                </a:cubicBezTo>
                <a:lnTo>
                  <a:pt x="79375" y="89297"/>
                </a:lnTo>
                <a:lnTo>
                  <a:pt x="104180" y="89297"/>
                </a:lnTo>
                <a:cubicBezTo>
                  <a:pt x="112396" y="89297"/>
                  <a:pt x="119062" y="95963"/>
                  <a:pt x="119062" y="104180"/>
                </a:cubicBezTo>
                <a:lnTo>
                  <a:pt x="119062" y="133945"/>
                </a:lnTo>
                <a:cubicBezTo>
                  <a:pt x="119062" y="142162"/>
                  <a:pt x="112396" y="148828"/>
                  <a:pt x="104180" y="148828"/>
                </a:cubicBezTo>
                <a:lnTo>
                  <a:pt x="74414" y="148828"/>
                </a:lnTo>
                <a:cubicBezTo>
                  <a:pt x="66198" y="148828"/>
                  <a:pt x="59531" y="142162"/>
                  <a:pt x="59531" y="133945"/>
                </a:cubicBezTo>
                <a:lnTo>
                  <a:pt x="59531" y="104180"/>
                </a:lnTo>
                <a:cubicBezTo>
                  <a:pt x="59531" y="101916"/>
                  <a:pt x="60058" y="99746"/>
                  <a:pt x="60958" y="97823"/>
                </a:cubicBezTo>
                <a:lnTo>
                  <a:pt x="39688" y="69453"/>
                </a:lnTo>
                <a:lnTo>
                  <a:pt x="14883" y="69453"/>
                </a:lnTo>
                <a:cubicBezTo>
                  <a:pt x="6666" y="69453"/>
                  <a:pt x="0" y="62787"/>
                  <a:pt x="0" y="54570"/>
                </a:cubicBezTo>
                <a:lnTo>
                  <a:pt x="0" y="24805"/>
                </a:lnTo>
                <a:close/>
              </a:path>
            </a:pathLst>
          </a:custGeom>
          <a:solidFill>
            <a:srgbClr val="00A89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4" name="Text 52"/>
          <p:cNvSpPr/>
          <p:nvPr/>
        </p:nvSpPr>
        <p:spPr>
          <a:xfrm>
            <a:off x="734218" y="4758529"/>
            <a:ext cx="11168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fr-FR" sz="1250" b="1" noProof="0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Workflow de Prédiction</a:t>
            </a:r>
            <a:endParaRPr lang="fr-FR" sz="1600" noProof="0" dirty="0"/>
          </a:p>
        </p:txBody>
      </p:sp>
      <p:sp>
        <p:nvSpPr>
          <p:cNvPr id="55" name="Shape 53"/>
          <p:cNvSpPr/>
          <p:nvPr/>
        </p:nvSpPr>
        <p:spPr>
          <a:xfrm>
            <a:off x="1435819" y="507602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56" name="Text 54"/>
          <p:cNvSpPr/>
          <p:nvPr/>
        </p:nvSpPr>
        <p:spPr>
          <a:xfrm>
            <a:off x="1561454" y="5155404"/>
            <a:ext cx="127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fr-FR" sz="1600" noProof="0" dirty="0"/>
          </a:p>
        </p:txBody>
      </p:sp>
      <p:sp>
        <p:nvSpPr>
          <p:cNvPr id="57" name="Text 55"/>
          <p:cNvSpPr/>
          <p:nvPr/>
        </p:nvSpPr>
        <p:spPr>
          <a:xfrm>
            <a:off x="504031" y="5520529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Collecte</a:t>
            </a:r>
            <a:endParaRPr lang="fr-FR" sz="1600" noProof="0" dirty="0"/>
          </a:p>
        </p:txBody>
      </p:sp>
      <p:sp>
        <p:nvSpPr>
          <p:cNvPr id="58" name="Text 56"/>
          <p:cNvSpPr/>
          <p:nvPr/>
        </p:nvSpPr>
        <p:spPr>
          <a:xfrm>
            <a:off x="507999" y="5711029"/>
            <a:ext cx="223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</a:t>
            </a:r>
            <a:endParaRPr lang="fr-FR" sz="1600" noProof="0" dirty="0"/>
          </a:p>
        </p:txBody>
      </p:sp>
      <p:sp>
        <p:nvSpPr>
          <p:cNvPr id="59" name="Shape 57"/>
          <p:cNvSpPr/>
          <p:nvPr/>
        </p:nvSpPr>
        <p:spPr>
          <a:xfrm>
            <a:off x="3712269" y="507602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0" name="Text 58"/>
          <p:cNvSpPr/>
          <p:nvPr/>
        </p:nvSpPr>
        <p:spPr>
          <a:xfrm>
            <a:off x="3822650" y="5155404"/>
            <a:ext cx="158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fr-FR" sz="1600" noProof="0" dirty="0"/>
          </a:p>
        </p:txBody>
      </p:sp>
      <p:sp>
        <p:nvSpPr>
          <p:cNvPr id="61" name="Text 59"/>
          <p:cNvSpPr/>
          <p:nvPr/>
        </p:nvSpPr>
        <p:spPr>
          <a:xfrm>
            <a:off x="2780481" y="5520529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Préparation</a:t>
            </a:r>
            <a:endParaRPr lang="fr-FR" sz="1600" noProof="0" dirty="0"/>
          </a:p>
        </p:txBody>
      </p:sp>
      <p:sp>
        <p:nvSpPr>
          <p:cNvPr id="62" name="Text 60"/>
          <p:cNvSpPr/>
          <p:nvPr/>
        </p:nvSpPr>
        <p:spPr>
          <a:xfrm>
            <a:off x="2784449" y="5711029"/>
            <a:ext cx="223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Vectorisation</a:t>
            </a:r>
            <a:endParaRPr lang="fr-FR" sz="1600" noProof="0" dirty="0"/>
          </a:p>
        </p:txBody>
      </p:sp>
      <p:sp>
        <p:nvSpPr>
          <p:cNvPr id="63" name="Shape 61"/>
          <p:cNvSpPr/>
          <p:nvPr/>
        </p:nvSpPr>
        <p:spPr>
          <a:xfrm>
            <a:off x="5988719" y="507602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4" name="Text 62"/>
          <p:cNvSpPr/>
          <p:nvPr/>
        </p:nvSpPr>
        <p:spPr>
          <a:xfrm>
            <a:off x="6096991" y="5155404"/>
            <a:ext cx="166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fr-FR" sz="1600" noProof="0" dirty="0"/>
          </a:p>
        </p:txBody>
      </p:sp>
      <p:sp>
        <p:nvSpPr>
          <p:cNvPr id="65" name="Text 63"/>
          <p:cNvSpPr/>
          <p:nvPr/>
        </p:nvSpPr>
        <p:spPr>
          <a:xfrm>
            <a:off x="5056931" y="5520529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Prédiction</a:t>
            </a:r>
            <a:endParaRPr lang="fr-FR" sz="1600" noProof="0" dirty="0"/>
          </a:p>
        </p:txBody>
      </p:sp>
      <p:sp>
        <p:nvSpPr>
          <p:cNvPr id="66" name="Text 64"/>
          <p:cNvSpPr/>
          <p:nvPr/>
        </p:nvSpPr>
        <p:spPr>
          <a:xfrm>
            <a:off x="5060900" y="5711029"/>
            <a:ext cx="223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 err="1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XGBoost</a:t>
            </a:r>
            <a:endParaRPr lang="fr-FR" sz="1600" noProof="0" dirty="0"/>
          </a:p>
        </p:txBody>
      </p:sp>
      <p:sp>
        <p:nvSpPr>
          <p:cNvPr id="67" name="Shape 65"/>
          <p:cNvSpPr/>
          <p:nvPr/>
        </p:nvSpPr>
        <p:spPr>
          <a:xfrm>
            <a:off x="8265169" y="507602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8" name="Text 66"/>
          <p:cNvSpPr/>
          <p:nvPr/>
        </p:nvSpPr>
        <p:spPr>
          <a:xfrm>
            <a:off x="8375550" y="5155404"/>
            <a:ext cx="158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fr-FR" sz="1600" noProof="0" dirty="0"/>
          </a:p>
        </p:txBody>
      </p:sp>
      <p:sp>
        <p:nvSpPr>
          <p:cNvPr id="69" name="Text 67"/>
          <p:cNvSpPr/>
          <p:nvPr/>
        </p:nvSpPr>
        <p:spPr>
          <a:xfrm>
            <a:off x="7333381" y="5520529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Conversion</a:t>
            </a:r>
            <a:endParaRPr lang="fr-FR" sz="1600" noProof="0" dirty="0"/>
          </a:p>
        </p:txBody>
      </p:sp>
      <p:sp>
        <p:nvSpPr>
          <p:cNvPr id="70" name="Text 68"/>
          <p:cNvSpPr/>
          <p:nvPr/>
        </p:nvSpPr>
        <p:spPr>
          <a:xfrm>
            <a:off x="7337350" y="5711029"/>
            <a:ext cx="223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Prix future</a:t>
            </a:r>
            <a:endParaRPr lang="fr-FR" sz="1600" noProof="0" dirty="0"/>
          </a:p>
        </p:txBody>
      </p:sp>
      <p:sp>
        <p:nvSpPr>
          <p:cNvPr id="71" name="Shape 69"/>
          <p:cNvSpPr/>
          <p:nvPr/>
        </p:nvSpPr>
        <p:spPr>
          <a:xfrm>
            <a:off x="10541619" y="507602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A896">
              <a:alpha val="20000"/>
            </a:srgbClr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72" name="Text 70"/>
          <p:cNvSpPr/>
          <p:nvPr/>
        </p:nvSpPr>
        <p:spPr>
          <a:xfrm>
            <a:off x="10649644" y="5155404"/>
            <a:ext cx="166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1250" b="1" noProof="0" dirty="0">
                <a:solidFill>
                  <a:srgbClr val="00A89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fr-FR" sz="1600" noProof="0" dirty="0"/>
          </a:p>
        </p:txBody>
      </p:sp>
      <p:sp>
        <p:nvSpPr>
          <p:cNvPr id="73" name="Text 71"/>
          <p:cNvSpPr/>
          <p:nvPr/>
        </p:nvSpPr>
        <p:spPr>
          <a:xfrm>
            <a:off x="9609831" y="5520529"/>
            <a:ext cx="224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fr-FR" sz="1000" b="1" noProof="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Stockage</a:t>
            </a:r>
            <a:endParaRPr lang="fr-FR" sz="1600" noProof="0" dirty="0"/>
          </a:p>
        </p:txBody>
      </p:sp>
      <p:sp>
        <p:nvSpPr>
          <p:cNvPr id="74" name="Text 72"/>
          <p:cNvSpPr/>
          <p:nvPr/>
        </p:nvSpPr>
        <p:spPr>
          <a:xfrm>
            <a:off x="9613800" y="5711029"/>
            <a:ext cx="223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fr-FR" sz="875" noProof="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MongoDB</a:t>
            </a:r>
            <a:endParaRPr lang="fr-FR" sz="1600" noProof="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1093</Words>
  <Application>Microsoft Office PowerPoint</Application>
  <PresentationFormat>Grand écran</PresentationFormat>
  <Paragraphs>308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Quattrocento Sans</vt:lpstr>
      <vt:lpstr>Liter</vt:lpstr>
      <vt:lpstr>Arial</vt:lpstr>
      <vt:lpstr>MiSans</vt:lpstr>
      <vt:lpstr>Custom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Prédiction Boursière en Temps Réel Utilisant le Sentiment de Reddit et le Big Data</dc:title>
  <dc:subject>Prédiction Boursière en Temps Réel Utilisant le Sentiment de Reddit et le Big Data</dc:subject>
  <dc:creator>salma</dc:creator>
  <cp:lastModifiedBy>user</cp:lastModifiedBy>
  <cp:revision>2</cp:revision>
  <dcterms:created xsi:type="dcterms:W3CDTF">2026-01-20T10:12:03Z</dcterms:created>
  <dcterms:modified xsi:type="dcterms:W3CDTF">2026-01-20T12:09:29Z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{"Label":"Prédiction Boursière en Temps Réel Utilisant le Sentiment de Reddit et le Big Data","ContentProducer":"001191110108MACG2KBH8F10000","ProduceID":"19bdacef-c4f2-8e51-8000-0000bca34a7f","ReservedCode1":"","ContentPropagator":"001191110108MACG2KBH8F20000","PropagateID":"19bdacef-c4f2-8e51-8000-0000bca34a7f","ReservedCode2":""}</vt:lpwstr>
  </property>
</Properties>
</file>